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3" r:id="rId2"/>
    <p:sldId id="264" r:id="rId3"/>
    <p:sldId id="277" r:id="rId4"/>
    <p:sldId id="278" r:id="rId5"/>
    <p:sldId id="279" r:id="rId6"/>
    <p:sldId id="280" r:id="rId7"/>
    <p:sldId id="282" r:id="rId8"/>
    <p:sldId id="281" r:id="rId9"/>
    <p:sldId id="283" r:id="rId10"/>
    <p:sldId id="284" r:id="rId11"/>
    <p:sldId id="285" r:id="rId12"/>
    <p:sldId id="287" r:id="rId13"/>
    <p:sldId id="288" r:id="rId14"/>
    <p:sldId id="289" r:id="rId15"/>
    <p:sldId id="286" r:id="rId16"/>
    <p:sldId id="290" r:id="rId17"/>
    <p:sldId id="261" r:id="rId18"/>
    <p:sldId id="291" r:id="rId19"/>
    <p:sldId id="292" r:id="rId20"/>
    <p:sldId id="293" r:id="rId21"/>
    <p:sldId id="257" r:id="rId22"/>
    <p:sldId id="294" r:id="rId23"/>
    <p:sldId id="295" r:id="rId24"/>
    <p:sldId id="296" r:id="rId25"/>
    <p:sldId id="297" r:id="rId26"/>
    <p:sldId id="299" r:id="rId27"/>
    <p:sldId id="298" r:id="rId28"/>
    <p:sldId id="300" r:id="rId29"/>
    <p:sldId id="271" r:id="rId30"/>
    <p:sldId id="301" r:id="rId31"/>
    <p:sldId id="303" r:id="rId32"/>
    <p:sldId id="302" r:id="rId33"/>
    <p:sldId id="304" r:id="rId34"/>
    <p:sldId id="305" r:id="rId35"/>
    <p:sldId id="306" r:id="rId36"/>
    <p:sldId id="308" r:id="rId37"/>
    <p:sldId id="307" r:id="rId38"/>
    <p:sldId id="272" r:id="rId39"/>
    <p:sldId id="309" r:id="rId40"/>
    <p:sldId id="310" r:id="rId41"/>
    <p:sldId id="311" r:id="rId42"/>
    <p:sldId id="273" r:id="rId43"/>
    <p:sldId id="31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C2354-55A4-4A34-8ED3-E38C52514345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F0F2E-C1CA-4791-9936-14526D135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16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2DA68-6EAB-4AA5-AB11-1F55D12E2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A0EE65-FE52-422C-A31C-266B14EE5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E2292-20E4-49F4-96FC-F80D8111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E177E6-1994-410B-8593-A414034E9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75523-4B31-4177-9F8C-0188064A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38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A3BE5-DC8B-422B-B35C-1C6FE4FB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2FB684-1F4F-4580-84A9-BCA208D6C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53CFC-465A-4679-9E20-4E8F276B4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29AAF-0EFE-456C-9A98-6D890A0C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EDB9F-2413-49C3-BB0D-F67EB53F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6EB76-F661-49A7-9E10-C5361C16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02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4D16C-FE16-4B8C-A1DD-92072AE3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F4EF87-666F-49EC-A2BF-81DA73C66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9461F2-4AC5-4D36-BE91-68FB9865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55805-E45A-4C05-BFF7-AF6F3A7E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FD5BF-664F-442B-9C24-05B7F70B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58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6485EA-B286-493E-8FAD-A6938D7AB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571482-B6C8-4AA4-9933-B0AAC6D77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09A750-F6C1-43CB-86C4-2304C139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43323-908E-4009-921B-778F067F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DFA15-5285-4965-B9F7-F9E9F208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1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ED259-D039-49F1-AFD6-964F082F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455B7-BE8D-48E6-B109-1D034DBE2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568B9-C990-40BA-8B4A-8D3F50FF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AFB54-B5D8-44FB-A727-43EECE94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95A03-B78C-47A8-8D59-7225C8CA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5DD2C-2D1C-4EA5-8B7A-2B72623B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AD77A-BF8B-4DE2-83AB-029126EB8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C99ADC-35DD-4ED7-AA4C-8C1B6406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8C8A5-9C1D-4D5E-A911-B4F0AC8C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723B6-E944-49FB-8553-C5B584B9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3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A11C7-7D9C-4298-8270-C31B78B3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46F23-3D0B-4158-82D4-2740CF068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146EB6-E69B-440B-AC21-EE23D4D11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3BC859-0673-413D-AE9B-1E460328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CEED9-6582-415D-8D5F-64F2575C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6F32DC-2AAB-4B97-B68C-04D1D4F8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5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A5AA8-C379-4104-8966-8D4C5C2B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F9115-56A3-4B03-A893-60E7FF5E6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3C7A71-5054-4995-B209-438182082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FC94BE-B270-4BDB-BCF6-DDD46B978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1E864B-0F8D-40DC-B1FA-24CD411AF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76C842-0607-474D-9F73-80E2899C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3A3A42-2C93-4536-A46E-EA603A69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4690D0-AFAE-4EF9-A73B-BEB74155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2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8A416-4ED3-4562-96F7-9522BDB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4C6929-9CF6-4B5B-ABCF-C7A83DE5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45F3F5-11B3-45C0-9B3F-819E65C01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C01F4A-0DA2-4600-839C-8F630057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EF642A-159B-43A3-8BE0-B11AF491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00" y="378691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1E4CC2-7FE7-44A9-8354-FD17E6B4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0433A1-342C-4467-9FEB-574C6551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7F2AD-C058-4F59-B99D-850320BF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A6980-3F16-43EC-AEE0-D21576F328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00" y="378691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9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91067C-7662-4143-A633-58485F4B206C}"/>
              </a:ext>
            </a:extLst>
          </p:cNvPr>
          <p:cNvCxnSpPr>
            <a:cxnSpLocks/>
          </p:cNvCxnSpPr>
          <p:nvPr userDrawn="1"/>
        </p:nvCxnSpPr>
        <p:spPr>
          <a:xfrm>
            <a:off x="249382" y="212438"/>
            <a:ext cx="11665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9507506-10EA-42DF-9425-49DA2702831D}"/>
              </a:ext>
            </a:extLst>
          </p:cNvPr>
          <p:cNvCxnSpPr>
            <a:cxnSpLocks/>
          </p:cNvCxnSpPr>
          <p:nvPr userDrawn="1"/>
        </p:nvCxnSpPr>
        <p:spPr>
          <a:xfrm>
            <a:off x="263237" y="6645562"/>
            <a:ext cx="11665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CB5EBC9-BC3A-4FAA-AE59-2877B36F8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00" y="378691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E23D5-9CA9-4498-968D-A995E885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84B60-3F6B-48F1-8894-730C1BB71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F5257A-6D1B-4AF3-9E50-0B6DDF1D6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D8D992-2585-48F6-8027-18F2B369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5A1ECA-5089-47A9-953E-CF28CED3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58BED-B3F2-426F-802E-83FF5308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3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22440C-165E-4DB9-896A-C8754016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6A2C04-892B-4002-A295-1936CACCA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31C0E-AD79-4F19-9451-DA126018E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F00B6-F900-4513-AE23-6EFB6D781670}" type="datetimeFigureOut">
              <a:rPr lang="ko-KR" altLang="en-US" smtClean="0"/>
              <a:t>2019-01-01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53AFE-3DB0-442C-B751-17FF56006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4F658-6DC4-48BD-B330-E8B44DB42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5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46329EC-B482-4296-B296-EDE466648AD7}"/>
              </a:ext>
            </a:extLst>
          </p:cNvPr>
          <p:cNvGrpSpPr/>
          <p:nvPr/>
        </p:nvGrpSpPr>
        <p:grpSpPr>
          <a:xfrm>
            <a:off x="1508123" y="2375033"/>
            <a:ext cx="9181759" cy="2089871"/>
            <a:chOff x="1556248" y="2355783"/>
            <a:chExt cx="9181759" cy="20898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F7C41C-2CE1-4406-80B7-AD8794C08ABD}"/>
                </a:ext>
              </a:extLst>
            </p:cNvPr>
            <p:cNvSpPr txBox="1"/>
            <p:nvPr/>
          </p:nvSpPr>
          <p:spPr>
            <a:xfrm>
              <a:off x="3089597" y="2921166"/>
              <a:ext cx="61558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Century Schoolbook" panose="02040604050505020304" pitchFamily="18" charset="0"/>
                </a:rPr>
                <a:t>5</a:t>
              </a:r>
              <a:r>
                <a:rPr lang="ko-KR" altLang="en-US" sz="6000" dirty="0">
                  <a:solidFill>
                    <a:schemeClr val="bg1"/>
                  </a:solidFill>
                  <a:latin typeface="Century Schoolbook" panose="02040604050505020304" pitchFamily="18" charset="0"/>
                </a:rPr>
                <a:t>장 지도학습</a:t>
              </a:r>
              <a:r>
                <a:rPr lang="en-US" altLang="ko-KR" sz="6000" dirty="0">
                  <a:solidFill>
                    <a:schemeClr val="bg1"/>
                  </a:solidFill>
                  <a:latin typeface="Century Schoolbook" panose="02040604050505020304" pitchFamily="18" charset="0"/>
                </a:rPr>
                <a:t>: </a:t>
              </a:r>
              <a:r>
                <a:rPr lang="ko-KR" altLang="en-US" sz="6000" dirty="0">
                  <a:solidFill>
                    <a:schemeClr val="bg1"/>
                  </a:solidFill>
                  <a:latin typeface="Century Schoolbook" panose="02040604050505020304" pitchFamily="18" charset="0"/>
                </a:rPr>
                <a:t>회귀</a:t>
              </a:r>
            </a:p>
          </p:txBody>
        </p:sp>
        <p:pic>
          <p:nvPicPr>
            <p:cNvPr id="4" name="그래픽 3" descr="눈꽃">
              <a:extLst>
                <a:ext uri="{FF2B5EF4-FFF2-40B4-BE49-F238E27FC236}">
                  <a16:creationId xmlns:a16="http://schemas.microsoft.com/office/drawing/2014/main" id="{928B4E4B-D4D7-4F37-AD2A-504E29223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008540">
              <a:off x="1556248" y="2355783"/>
              <a:ext cx="914400" cy="914400"/>
            </a:xfrm>
            <a:prstGeom prst="rect">
              <a:avLst/>
            </a:prstGeom>
          </p:spPr>
        </p:pic>
        <p:pic>
          <p:nvPicPr>
            <p:cNvPr id="5" name="그래픽 4" descr="눈꽃">
              <a:extLst>
                <a:ext uri="{FF2B5EF4-FFF2-40B4-BE49-F238E27FC236}">
                  <a16:creationId xmlns:a16="http://schemas.microsoft.com/office/drawing/2014/main" id="{A80F0E25-EDBD-4DD8-9B92-6FE672ED6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94711">
              <a:off x="9823607" y="3531254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D26C5ACF-615D-4C88-B88A-02554FD12E8D}"/>
              </a:ext>
            </a:extLst>
          </p:cNvPr>
          <p:cNvSpPr/>
          <p:nvPr/>
        </p:nvSpPr>
        <p:spPr>
          <a:xfrm>
            <a:off x="0" y="0"/>
            <a:ext cx="2053389" cy="2053389"/>
          </a:xfrm>
          <a:prstGeom prst="diagStripe">
            <a:avLst>
              <a:gd name="adj" fmla="val 703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대각선 줄무늬 10">
            <a:extLst>
              <a:ext uri="{FF2B5EF4-FFF2-40B4-BE49-F238E27FC236}">
                <a16:creationId xmlns:a16="http://schemas.microsoft.com/office/drawing/2014/main" id="{D5A4F8B9-01A3-4D21-8AE0-DD4EF65D65BE}"/>
              </a:ext>
            </a:extLst>
          </p:cNvPr>
          <p:cNvSpPr/>
          <p:nvPr/>
        </p:nvSpPr>
        <p:spPr>
          <a:xfrm flipH="1" flipV="1">
            <a:off x="10138611" y="4795259"/>
            <a:ext cx="2053389" cy="2053389"/>
          </a:xfrm>
          <a:prstGeom prst="diagStripe">
            <a:avLst>
              <a:gd name="adj" fmla="val 703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70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943747" y="1466172"/>
            <a:ext cx="1790876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관계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/>
              <p:nvPr/>
            </p:nvSpPr>
            <p:spPr>
              <a:xfrm>
                <a:off x="1284606" y="4586691"/>
                <a:ext cx="4000264" cy="125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 dirty="0"/>
                  <a:t>변화에 </a:t>
                </a:r>
                <a:r>
                  <a:rPr lang="en-US" altLang="ko-KR" sz="1500" dirty="0"/>
                  <a:t>J</a:t>
                </a:r>
                <a:r>
                  <a:rPr lang="ko-KR" altLang="en-US" sz="1500" dirty="0"/>
                  <a:t>가 크게 변한다</a:t>
                </a:r>
                <a:r>
                  <a:rPr lang="en-US" altLang="ko-KR" sz="1500" dirty="0"/>
                  <a:t>. </a:t>
                </a:r>
                <a:r>
                  <a:rPr lang="en-US" altLang="ko-KR" sz="15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500" dirty="0">
                    <a:sym typeface="Wingdings" panose="05000000000000000000" pitchFamily="2" charset="2"/>
                  </a:rPr>
                  <a:t>기울기가 조금이라도 변하면 직선이 데이터 점에서 크게 어긋난다</a:t>
                </a:r>
                <a:r>
                  <a:rPr lang="en-US" altLang="ko-KR" sz="1500" dirty="0">
                    <a:sym typeface="Wingdings" panose="05000000000000000000" pitchFamily="2" charset="2"/>
                  </a:rPr>
                  <a:t>. </a:t>
                </a:r>
              </a:p>
              <a:p>
                <a:pPr algn="just"/>
                <a:r>
                  <a:rPr lang="ko-KR" altLang="en-US" sz="1500" dirty="0">
                    <a:sym typeface="Wingdings" panose="05000000000000000000" pitchFamily="2" charset="2"/>
                  </a:rPr>
                  <a:t>등고선을 보면 계곡의 바닥도 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500" dirty="0"/>
                  <a:t> </a:t>
                </a:r>
                <a:r>
                  <a:rPr lang="ko-KR" altLang="en-US" sz="1500" dirty="0"/>
                  <a:t>방향으로 높이가 변화하는 것으로 나타난다</a:t>
                </a:r>
                <a:r>
                  <a:rPr lang="en-US" altLang="ko-KR" sz="1500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606" y="4586691"/>
                <a:ext cx="4000264" cy="1256241"/>
              </a:xfrm>
              <a:prstGeom prst="rect">
                <a:avLst/>
              </a:prstGeom>
              <a:blipFill>
                <a:blip r:embed="rId2"/>
                <a:stretch>
                  <a:fillRect l="-610" t="-485" r="-610" b="-53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9B9B15F0-D583-43BA-85E4-D5E372EC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742" y="993594"/>
            <a:ext cx="5193587" cy="5379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31AE9B-845D-4C87-B1C4-4197C527C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35" y="1897059"/>
            <a:ext cx="5448300" cy="25527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FBF823-6E2C-4A5E-ACA2-6F17834A0E05}"/>
              </a:ext>
            </a:extLst>
          </p:cNvPr>
          <p:cNvSpPr/>
          <p:nvPr/>
        </p:nvSpPr>
        <p:spPr>
          <a:xfrm>
            <a:off x="2386677" y="4102727"/>
            <a:ext cx="8980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3A3A3"/>
                </a:solidFill>
              </a:rPr>
              <a:t>3D </a:t>
            </a:r>
            <a:r>
              <a:rPr lang="ko-KR" altLang="en-US" sz="1200" dirty="0">
                <a:solidFill>
                  <a:srgbClr val="A3A3A3"/>
                </a:solidFill>
              </a:rPr>
              <a:t>그래프</a:t>
            </a:r>
            <a:r>
              <a:rPr lang="en-US" altLang="ko-KR" sz="1200" dirty="0">
                <a:solidFill>
                  <a:srgbClr val="A3A3A3"/>
                </a:solidFill>
              </a:rPr>
              <a:t>.</a:t>
            </a:r>
            <a:endParaRPr lang="ko-KR" altLang="en-US" sz="1200" dirty="0">
              <a:solidFill>
                <a:srgbClr val="A3A3A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0BBBCC-1584-45D8-AB1B-34825691FEBF}"/>
              </a:ext>
            </a:extLst>
          </p:cNvPr>
          <p:cNvSpPr/>
          <p:nvPr/>
        </p:nvSpPr>
        <p:spPr>
          <a:xfrm>
            <a:off x="4997839" y="1760127"/>
            <a:ext cx="11742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A3A3A3"/>
                </a:solidFill>
              </a:rPr>
              <a:t>등고선 그래프</a:t>
            </a:r>
            <a:r>
              <a:rPr lang="en-US" altLang="ko-KR" sz="1200" dirty="0">
                <a:solidFill>
                  <a:srgbClr val="A3A3A3"/>
                </a:solidFill>
              </a:rPr>
              <a:t>.</a:t>
            </a:r>
            <a:endParaRPr lang="ko-KR" altLang="en-US" sz="1200" dirty="0">
              <a:solidFill>
                <a:srgbClr val="A3A3A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7C9148F-FDA4-4A9B-AEC4-CC93726CC650}"/>
                  </a:ext>
                </a:extLst>
              </p:cNvPr>
              <p:cNvSpPr/>
              <p:nvPr/>
            </p:nvSpPr>
            <p:spPr>
              <a:xfrm>
                <a:off x="3901055" y="5903642"/>
                <a:ext cx="3017172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5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ko-KR" alt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5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=135 </m:t>
                      </m:r>
                    </m:oMath>
                  </m:oMathPara>
                </a14:m>
                <a:endParaRPr lang="en-US" altLang="ko-KR" sz="15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</a:rPr>
                      <m:t>근</m:t>
                    </m:r>
                  </m:oMath>
                </a14:m>
                <a:r>
                  <a:rPr lang="ko-KR" altLang="en-US" sz="15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처에서 최솟값을 취할 것으로 보임</a:t>
                </a:r>
                <a:endParaRPr lang="en-US" altLang="ko-KR" sz="15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7C9148F-FDA4-4A9B-AEC4-CC93726CC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055" y="5903642"/>
                <a:ext cx="3017172" cy="553998"/>
              </a:xfrm>
              <a:prstGeom prst="rect">
                <a:avLst/>
              </a:prstGeom>
              <a:blipFill>
                <a:blip r:embed="rId5"/>
                <a:stretch>
                  <a:fillRect r="-606" b="-17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D888F48-8856-4361-908C-A4FF0B4888E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28639" y="4522642"/>
            <a:ext cx="2412638" cy="349371"/>
          </a:xfrm>
          <a:prstGeom prst="bentConnector3">
            <a:avLst>
              <a:gd name="adj1" fmla="val 58463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65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767930" y="1459201"/>
            <a:ext cx="368722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매개 변수 구하기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경사 </a:t>
            </a:r>
            <a:r>
              <a:rPr lang="ko-KR" altLang="en-US" sz="2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하강법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/>
              <p:nvPr/>
            </p:nvSpPr>
            <p:spPr>
              <a:xfrm>
                <a:off x="1051503" y="2321687"/>
                <a:ext cx="5044497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/>
                  <a:t>초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기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위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치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적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당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sz="1500" dirty="0"/>
                  <a:t> 결정한다</a:t>
                </a:r>
                <a:r>
                  <a:rPr lang="en-US" altLang="ko-KR" sz="1500" dirty="0"/>
                  <a:t>.</a:t>
                </a:r>
              </a:p>
              <a:p>
                <a:pPr algn="just"/>
                <a:r>
                  <a:rPr lang="ko-KR" altLang="en-US" sz="1500" dirty="0"/>
                  <a:t>이 것을 </a:t>
                </a:r>
                <a:r>
                  <a:rPr lang="en-US" altLang="ko-KR" sz="1500" dirty="0"/>
                  <a:t>J </a:t>
                </a:r>
                <a:r>
                  <a:rPr lang="ko-KR" altLang="en-US" sz="1500" dirty="0"/>
                  <a:t>지형 위의 한 지점에 대응하고</a:t>
                </a:r>
                <a:r>
                  <a:rPr lang="en-US" altLang="ko-KR" sz="1500" dirty="0"/>
                  <a:t>, </a:t>
                </a:r>
                <a:r>
                  <a:rPr lang="ko-KR" altLang="en-US" sz="1500" dirty="0"/>
                  <a:t>이 점에서의 기울기를 확인하고 </a:t>
                </a:r>
                <a:r>
                  <a:rPr lang="en-US" altLang="ko-KR" sz="1500" dirty="0"/>
                  <a:t>J</a:t>
                </a:r>
                <a:r>
                  <a:rPr lang="ko-KR" altLang="en-US" sz="1500" dirty="0"/>
                  <a:t>가 가장 작아지는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</a:rPr>
                      <m:t>과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sz="1500" dirty="0"/>
                  <a:t> </a:t>
                </a:r>
                <a:r>
                  <a:rPr lang="ko-KR" altLang="en-US" sz="1500" dirty="0"/>
                  <a:t>도착할 수 있다</a:t>
                </a:r>
                <a:r>
                  <a:rPr lang="en-US" altLang="ko-KR" sz="1500" dirty="0"/>
                  <a:t>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03" y="2321687"/>
                <a:ext cx="5044497" cy="800219"/>
              </a:xfrm>
              <a:prstGeom prst="rect">
                <a:avLst/>
              </a:prstGeom>
              <a:blipFill>
                <a:blip r:embed="rId2"/>
                <a:stretch>
                  <a:fillRect l="-604" t="-2290" r="-362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FA6638-EA06-4CC1-9828-9CB1DFE5FC30}"/>
                  </a:ext>
                </a:extLst>
              </p:cNvPr>
              <p:cNvSpPr txBox="1"/>
              <p:nvPr/>
            </p:nvSpPr>
            <p:spPr>
              <a:xfrm>
                <a:off x="852418" y="1900514"/>
                <a:ext cx="5956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J</a:t>
                </a:r>
                <a:r>
                  <a:rPr lang="ko-KR" altLang="en-US" dirty="0"/>
                  <a:t>가 가장 갖아지는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구하는 방법 </a:t>
                </a:r>
                <a:r>
                  <a:rPr lang="en-US" altLang="ko-KR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경사 </a:t>
                </a:r>
                <a:r>
                  <a:rPr lang="ko-KR" altLang="en-US" i="1" dirty="0" err="1">
                    <a:latin typeface="Cambria Math" panose="02040503050406030204" pitchFamily="18" charset="0"/>
                    <a:sym typeface="Wingdings" panose="05000000000000000000" pitchFamily="2" charset="2"/>
                  </a:rPr>
                  <a:t>하강법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FA6638-EA06-4CC1-9828-9CB1DFE5F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18" y="1900514"/>
                <a:ext cx="5956916" cy="369332"/>
              </a:xfrm>
              <a:prstGeom prst="rect">
                <a:avLst/>
              </a:prstGeom>
              <a:blipFill>
                <a:blip r:embed="rId3"/>
                <a:stretch>
                  <a:fillRect l="-921" t="-1166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B5E82E-DDF6-488A-A652-7A49EF411CEC}"/>
              </a:ext>
            </a:extLst>
          </p:cNvPr>
          <p:cNvSpPr txBox="1"/>
          <p:nvPr/>
        </p:nvSpPr>
        <p:spPr>
          <a:xfrm>
            <a:off x="2932590" y="6015829"/>
            <a:ext cx="925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경사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하강법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또는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구배법은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차 근삿값 발견용 최적화 알고리즘이다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기본 아이디어는 함수의 기울기를 구하여 기울기가 낮은 쪽으로 계속 이동시켜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극값을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이를 때까지 반복시키는 것 입니다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 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DE8512-40B5-45A5-ABC8-5B259A4B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249" y="1963984"/>
            <a:ext cx="5192911" cy="2758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D7BF8-9500-4CB4-A324-4491141CD978}"/>
                  </a:ext>
                </a:extLst>
              </p:cNvPr>
              <p:cNvSpPr txBox="1"/>
              <p:nvPr/>
            </p:nvSpPr>
            <p:spPr>
              <a:xfrm>
                <a:off x="399333" y="3450792"/>
                <a:ext cx="5956916" cy="1142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어느 지점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에 서서 주위를 둘러봤을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언덕의 위쪽 </a:t>
                </a:r>
                <a:endParaRPr lang="en-US" altLang="ko-KR" dirty="0"/>
              </a:p>
              <a:p>
                <a:r>
                  <a:rPr lang="ko-KR" altLang="en-US" dirty="0"/>
                  <a:t>방향은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로 편미분한 벡터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 로 표시</a:t>
                </a:r>
                <a:r>
                  <a:rPr lang="en-US" altLang="ko-KR" dirty="0"/>
                  <a:t>, </a:t>
                </a:r>
              </a:p>
              <a:p>
                <a:r>
                  <a:rPr lang="en-US" altLang="ko-KR" dirty="0"/>
                  <a:t>J</a:t>
                </a:r>
                <a:r>
                  <a:rPr lang="ko-KR" altLang="en-US" dirty="0"/>
                  <a:t>의 기울기라 부른다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나타낸다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D7BF8-9500-4CB4-A324-4491141CD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3" y="3450792"/>
                <a:ext cx="5956916" cy="1142749"/>
              </a:xfrm>
              <a:prstGeom prst="rect">
                <a:avLst/>
              </a:prstGeom>
              <a:blipFill>
                <a:blip r:embed="rId5"/>
                <a:stretch>
                  <a:fillRect l="-921" t="-3191" b="-79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C69002-51EA-4626-A177-44796A8D61E0}"/>
                  </a:ext>
                </a:extLst>
              </p:cNvPr>
              <p:cNvSpPr txBox="1"/>
              <p:nvPr/>
            </p:nvSpPr>
            <p:spPr>
              <a:xfrm>
                <a:off x="3076791" y="5291758"/>
                <a:ext cx="2893741" cy="478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C69002-51EA-4626-A177-44796A8D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791" y="5291758"/>
                <a:ext cx="2893741" cy="478657"/>
              </a:xfrm>
              <a:prstGeom prst="rect">
                <a:avLst/>
              </a:prstGeom>
              <a:blipFill>
                <a:blip r:embed="rId6"/>
                <a:stretch>
                  <a:fillRect l="-633" t="-189873" r="-12236" b="-260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B13570F-E31C-4CB1-BA07-4385C0FA1B28}"/>
              </a:ext>
            </a:extLst>
          </p:cNvPr>
          <p:cNvSpPr txBox="1"/>
          <p:nvPr/>
        </p:nvSpPr>
        <p:spPr>
          <a:xfrm>
            <a:off x="399333" y="5107092"/>
            <a:ext cx="280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r>
              <a:rPr lang="ko-KR" altLang="en-US" dirty="0"/>
              <a:t>의 학습 법칙을 나타내면 </a:t>
            </a:r>
          </a:p>
        </p:txBody>
      </p:sp>
    </p:spTree>
    <p:extLst>
      <p:ext uri="{BB962C8B-B14F-4D97-AF65-F5344CB8AC3E}">
        <p14:creationId xmlns:p14="http://schemas.microsoft.com/office/powerpoint/2010/main" val="306350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767930" y="1459201"/>
            <a:ext cx="368722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매개 변수 구하기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경사 </a:t>
            </a:r>
            <a:r>
              <a:rPr lang="ko-KR" altLang="en-US" sz="2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하강법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5E82E-DDF6-488A-A652-7A49EF411CEC}"/>
              </a:ext>
            </a:extLst>
          </p:cNvPr>
          <p:cNvSpPr txBox="1"/>
          <p:nvPr/>
        </p:nvSpPr>
        <p:spPr>
          <a:xfrm>
            <a:off x="2932590" y="6015829"/>
            <a:ext cx="925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경사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하강법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또는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구배법은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차 근삿값 발견용 최적화 알고리즘이다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기본 아이디어는 함수의 기울기를 구하여 기울기가 낮은 쪽으로 계속 이동시켜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극값을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이를 때까지 반복시키는 것 입니다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 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4561A5-F60F-4518-88CF-0206895B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43" y="2871787"/>
            <a:ext cx="2257425" cy="1114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18274E-2BFF-4A0E-980A-F1C59E7EB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230" y="2819399"/>
            <a:ext cx="2333625" cy="12192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0390D0B-BADF-4215-9467-789E7129F9C1}"/>
              </a:ext>
            </a:extLst>
          </p:cNvPr>
          <p:cNvSpPr/>
          <p:nvPr/>
        </p:nvSpPr>
        <p:spPr>
          <a:xfrm>
            <a:off x="3621024" y="3016715"/>
            <a:ext cx="960120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D1C63-E48C-4AE1-A431-3EFBFFC9CC0A}"/>
              </a:ext>
            </a:extLst>
          </p:cNvPr>
          <p:cNvSpPr txBox="1"/>
          <p:nvPr/>
        </p:nvSpPr>
        <p:spPr>
          <a:xfrm>
            <a:off x="3506192" y="2558061"/>
            <a:ext cx="90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편미분</a:t>
            </a:r>
            <a:r>
              <a:rPr lang="ko-KR" altLang="en-US" dirty="0"/>
              <a:t>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8D3915-3D3C-4873-A267-6B3086F59773}"/>
                  </a:ext>
                </a:extLst>
              </p:cNvPr>
              <p:cNvSpPr txBox="1"/>
              <p:nvPr/>
            </p:nvSpPr>
            <p:spPr>
              <a:xfrm>
                <a:off x="1298669" y="4319033"/>
                <a:ext cx="56048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err="1"/>
                  <a:t>학습률이라고</a:t>
                </a:r>
                <a:r>
                  <a:rPr lang="ko-KR" altLang="en-US" dirty="0"/>
                  <a:t> 불리는 양수 값을 취하는 매개 변수로 </a:t>
                </a:r>
                <a:r>
                  <a:rPr lang="en-US" altLang="ko-KR" dirty="0"/>
                  <a:t>w</a:t>
                </a:r>
                <a:r>
                  <a:rPr lang="ko-KR" altLang="en-US" dirty="0"/>
                  <a:t>의 갱신 폭을 조절한다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u="sng" dirty="0"/>
                  <a:t>큰 편이 갱신은 커지지만</a:t>
                </a:r>
                <a:r>
                  <a:rPr lang="en-US" altLang="ko-KR" u="sng" dirty="0"/>
                  <a:t>, </a:t>
                </a:r>
                <a:r>
                  <a:rPr lang="ko-KR" altLang="en-US" u="sng" dirty="0"/>
                  <a:t>수습이 어려워지므로 적당히 줄여야 한다</a:t>
                </a:r>
                <a:r>
                  <a:rPr lang="en-US" altLang="ko-KR" u="sng" dirty="0"/>
                  <a:t>.</a:t>
                </a:r>
                <a:endParaRPr lang="ko-KR" altLang="en-US" u="sn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8D3915-3D3C-4873-A267-6B3086F59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669" y="4319033"/>
                <a:ext cx="5604829" cy="1200329"/>
              </a:xfrm>
              <a:prstGeom prst="rect">
                <a:avLst/>
              </a:prstGeom>
              <a:blipFill>
                <a:blip r:embed="rId4"/>
                <a:stretch>
                  <a:fillRect l="-871" t="-3571" r="-218" b="-8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83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767930" y="1459201"/>
            <a:ext cx="368722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매개 변수 구하기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경사 </a:t>
            </a:r>
            <a:r>
              <a:rPr lang="ko-KR" altLang="en-US" sz="2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하강법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30B50-8D5A-4CC0-984C-7A9800D4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943" y="1162538"/>
            <a:ext cx="5153964" cy="5331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72582E-B0FD-4C4E-AA51-9C4F408C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966" y="3179361"/>
            <a:ext cx="2486025" cy="1990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C138D8-3461-42C4-93B0-5B854135B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946" y="3644584"/>
            <a:ext cx="2390775" cy="2905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9EF9BA-110C-4556-A5F9-EF47DB5E306B}"/>
              </a:ext>
            </a:extLst>
          </p:cNvPr>
          <p:cNvSpPr txBox="1"/>
          <p:nvPr/>
        </p:nvSpPr>
        <p:spPr>
          <a:xfrm>
            <a:off x="718892" y="2142846"/>
            <a:ext cx="5604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 제곱 오차 </a:t>
            </a:r>
            <a:r>
              <a:rPr lang="en-US" altLang="ko-KR" dirty="0"/>
              <a:t>J</a:t>
            </a:r>
            <a:r>
              <a:rPr lang="ko-KR" altLang="en-US" dirty="0"/>
              <a:t>의 등고선 위에 </a:t>
            </a:r>
            <a:r>
              <a:rPr lang="en-US" altLang="ko-KR" dirty="0"/>
              <a:t>w</a:t>
            </a:r>
            <a:r>
              <a:rPr lang="ko-KR" altLang="en-US" dirty="0"/>
              <a:t>의 갱신의 모습을 </a:t>
            </a:r>
            <a:r>
              <a:rPr lang="ko-KR" altLang="en-US" dirty="0" err="1"/>
              <a:t>푸른선으로</a:t>
            </a:r>
            <a:r>
              <a:rPr lang="ko-KR" altLang="en-US" dirty="0"/>
              <a:t> 그리고 있다</a:t>
            </a:r>
            <a:r>
              <a:rPr lang="en-US" altLang="ko-KR" dirty="0"/>
              <a:t>. </a:t>
            </a:r>
            <a:r>
              <a:rPr lang="ko-KR" altLang="en-US" dirty="0"/>
              <a:t>가파른 계곡으로 진행해서 계곡의 중앙 부근에 천천히 나아가 기울기가 거의 없는 지점에 도달하는 것을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39E2DDB-A6B2-49E3-924C-EAA4C0C7625B}"/>
              </a:ext>
            </a:extLst>
          </p:cNvPr>
          <p:cNvSpPr/>
          <p:nvPr/>
        </p:nvSpPr>
        <p:spPr>
          <a:xfrm>
            <a:off x="2290438" y="5637320"/>
            <a:ext cx="1740023" cy="636127"/>
          </a:xfrm>
          <a:prstGeom prst="wedgeRoundRectCallout">
            <a:avLst>
              <a:gd name="adj1" fmla="val 120494"/>
              <a:gd name="adj2" fmla="val -3566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시작지점 </a:t>
            </a:r>
            <a:r>
              <a:rPr lang="en-US" altLang="ko-KR" dirty="0">
                <a:solidFill>
                  <a:schemeClr val="tx1"/>
                </a:solidFill>
              </a:rPr>
              <a:t>w = [1.53, 146.2]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52183B0E-A6A2-460B-874B-6DA22B991EB5}"/>
              </a:ext>
            </a:extLst>
          </p:cNvPr>
          <p:cNvSpPr/>
          <p:nvPr/>
        </p:nvSpPr>
        <p:spPr>
          <a:xfrm>
            <a:off x="2407397" y="4403325"/>
            <a:ext cx="1740023" cy="831436"/>
          </a:xfrm>
          <a:prstGeom prst="wedgeRoundRectCallout">
            <a:avLst>
              <a:gd name="adj1" fmla="val 132739"/>
              <a:gd name="adj2" fmla="val -4125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지점 </a:t>
            </a:r>
            <a:r>
              <a:rPr lang="en-US" altLang="ko-KR" dirty="0" err="1">
                <a:solidFill>
                  <a:schemeClr val="tx1"/>
                </a:solidFill>
              </a:rPr>
              <a:t>w_init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[10.0, 165.0]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90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767930" y="1459201"/>
            <a:ext cx="368722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매개 변수 구하기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경사 </a:t>
            </a:r>
            <a:r>
              <a:rPr lang="ko-KR" altLang="en-US" sz="2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하강법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4E177-40F8-440E-8245-F0D995A4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30" y="1890088"/>
            <a:ext cx="6953250" cy="3400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226C72-1A12-48A1-A6B8-74B9E7B7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255" y="3836750"/>
            <a:ext cx="2447925" cy="2657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AE1BEE-307E-4285-A802-D6D56BCC0B09}"/>
                  </a:ext>
                </a:extLst>
              </p:cNvPr>
              <p:cNvSpPr txBox="1"/>
              <p:nvPr/>
            </p:nvSpPr>
            <p:spPr>
              <a:xfrm>
                <a:off x="8060725" y="1804185"/>
                <a:ext cx="31695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u="sng">
                        <a:latin typeface="Cambria Math" panose="02040503050406030204" pitchFamily="18" charset="0"/>
                      </a:rPr>
                      <m:t>피</m:t>
                    </m:r>
                  </m:oMath>
                </a14:m>
                <a:r>
                  <a:rPr lang="ko-KR" altLang="en-US" u="sng" dirty="0"/>
                  <a:t>팅 결과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AE1BEE-307E-4285-A802-D6D56BCC0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25" y="1804185"/>
                <a:ext cx="3169528" cy="369332"/>
              </a:xfrm>
              <a:prstGeom prst="rect">
                <a:avLst/>
              </a:prstGeom>
              <a:blipFill>
                <a:blip r:embed="rId4"/>
                <a:stretch>
                  <a:fillRect l="-385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43256959-7F73-4D45-B30C-DB8BBB144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856" y="2173517"/>
            <a:ext cx="497205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6254B5-6FCD-4A84-A9EF-E0F94368EDB2}"/>
                  </a:ext>
                </a:extLst>
              </p:cNvPr>
              <p:cNvSpPr txBox="1"/>
              <p:nvPr/>
            </p:nvSpPr>
            <p:spPr>
              <a:xfrm>
                <a:off x="8060724" y="4461749"/>
                <a:ext cx="386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직</m:t>
                    </m:r>
                  </m:oMath>
                </a14:m>
                <a:r>
                  <a:rPr lang="ko-KR" altLang="en-US" dirty="0"/>
                  <a:t>선과 데이터의 오차는 대략 </a:t>
                </a:r>
                <a:r>
                  <a:rPr lang="en-US" altLang="ko-KR" dirty="0"/>
                  <a:t>7.00cm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6254B5-6FCD-4A84-A9EF-E0F94368E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24" y="4461749"/>
                <a:ext cx="3868181" cy="369332"/>
              </a:xfrm>
              <a:prstGeom prst="rect">
                <a:avLst/>
              </a:prstGeom>
              <a:blipFill>
                <a:blip r:embed="rId6"/>
                <a:stretch>
                  <a:fillRect l="-472" t="-11475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5B6006-DB20-4203-B35C-611E58D9F85B}"/>
                  </a:ext>
                </a:extLst>
              </p:cNvPr>
              <p:cNvSpPr txBox="1"/>
              <p:nvPr/>
            </p:nvSpPr>
            <p:spPr>
              <a:xfrm>
                <a:off x="7796395" y="5290513"/>
                <a:ext cx="4057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b="1" i="1" u="sng" smtClean="0">
                        <a:latin typeface="Cambria Math" panose="02040503050406030204" pitchFamily="18" charset="0"/>
                      </a:rPr>
                      <m:t>주</m:t>
                    </m:r>
                  </m:oMath>
                </a14:m>
                <a:r>
                  <a:rPr lang="ko-KR" altLang="en-US" b="1" u="sng" dirty="0"/>
                  <a:t>의 할 점은 극솟값이 </a:t>
                </a:r>
                <a:endParaRPr lang="en-US" altLang="ko-KR" b="1" u="sng" dirty="0"/>
              </a:p>
              <a:p>
                <a:pPr algn="ctr"/>
                <a:r>
                  <a:rPr lang="ko-KR" altLang="en-US" b="1" u="sng" dirty="0"/>
                  <a:t>최솟값이 아니라는 것이다</a:t>
                </a:r>
                <a:r>
                  <a:rPr lang="en-US" altLang="ko-KR" b="1" u="sng" dirty="0"/>
                  <a:t>. </a:t>
                </a:r>
              </a:p>
              <a:p>
                <a:pPr algn="ctr"/>
                <a:r>
                  <a:rPr lang="ko-KR" altLang="en-US" dirty="0"/>
                  <a:t>직선 모델의 경우에 최솟값으로 수렴된다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5B6006-DB20-4203-B35C-611E58D9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395" y="5290513"/>
                <a:ext cx="4057296" cy="923330"/>
              </a:xfrm>
              <a:prstGeom prst="rect">
                <a:avLst/>
              </a:prstGeom>
              <a:blipFill>
                <a:blip r:embed="rId7"/>
                <a:stretch>
                  <a:fillRect l="-1201" t="-3311" r="-1201" b="-105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399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226704-5EA1-49F3-9C18-4641AAA2CD51}"/>
              </a:ext>
            </a:extLst>
          </p:cNvPr>
          <p:cNvSpPr/>
          <p:nvPr/>
        </p:nvSpPr>
        <p:spPr>
          <a:xfrm>
            <a:off x="783961" y="1459201"/>
            <a:ext cx="365516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선형 모델 매개 변수의 해석해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D3DD1-C549-4AB1-AA9F-69840B649485}"/>
              </a:ext>
            </a:extLst>
          </p:cNvPr>
          <p:cNvSpPr txBox="1"/>
          <p:nvPr/>
        </p:nvSpPr>
        <p:spPr>
          <a:xfrm>
            <a:off x="852418" y="1900514"/>
            <a:ext cx="5956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직선 모델의 경우</a:t>
            </a:r>
            <a:r>
              <a:rPr lang="en-US" altLang="ko-KR" dirty="0"/>
              <a:t>, </a:t>
            </a:r>
            <a:r>
              <a:rPr lang="ko-KR" altLang="en-US" dirty="0"/>
              <a:t>근사적인 해석이 아니라 방정식을 해결하여 정확한 해를 구할 수 있습니다</a:t>
            </a:r>
            <a:r>
              <a:rPr lang="en-US" altLang="ko-KR" dirty="0"/>
              <a:t>. </a:t>
            </a:r>
            <a:r>
              <a:rPr lang="ko-KR" altLang="en-US" dirty="0"/>
              <a:t>해석해를 사용하면 반복 계산이 아니라 </a:t>
            </a:r>
            <a:r>
              <a:rPr lang="en-US" altLang="ko-KR" dirty="0"/>
              <a:t>1</a:t>
            </a:r>
            <a:r>
              <a:rPr lang="ko-KR" altLang="en-US" dirty="0"/>
              <a:t>회 계산으로 최적의 </a:t>
            </a:r>
            <a:r>
              <a:rPr lang="en-US" altLang="ko-KR" b="1" dirty="0"/>
              <a:t>w</a:t>
            </a:r>
            <a:r>
              <a:rPr lang="ko-KR" altLang="en-US" dirty="0"/>
              <a:t>를 구할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7DC5E-FC18-4EB1-B97B-EE72D5A9A1CF}"/>
              </a:ext>
            </a:extLst>
          </p:cNvPr>
          <p:cNvSpPr/>
          <p:nvPr/>
        </p:nvSpPr>
        <p:spPr>
          <a:xfrm>
            <a:off x="852418" y="3018494"/>
            <a:ext cx="863088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</a:t>
            </a:r>
            <a:r>
              <a:rPr lang="ko-KR" altLang="en-US" sz="3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극소화되는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지점 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찾기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지점은 기울기가 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되는 지점의 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찾으면 된다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8E71DC-36BC-42D7-BEC0-E7B464CA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476" y="4260531"/>
            <a:ext cx="3075562" cy="8917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991025-06E6-40F9-9B0B-D4E668AAA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861" y="5257800"/>
            <a:ext cx="3412628" cy="10156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2DD08F-D9D1-4456-8A2B-44576222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953" y="4237950"/>
            <a:ext cx="2952245" cy="176051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646664E-867A-426B-A334-672757AAE1E8}"/>
              </a:ext>
            </a:extLst>
          </p:cNvPr>
          <p:cNvSpPr/>
          <p:nvPr/>
        </p:nvSpPr>
        <p:spPr>
          <a:xfrm>
            <a:off x="5185576" y="4768405"/>
            <a:ext cx="969264" cy="740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1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226704-5EA1-49F3-9C18-4641AAA2CD51}"/>
              </a:ext>
            </a:extLst>
          </p:cNvPr>
          <p:cNvSpPr/>
          <p:nvPr/>
        </p:nvSpPr>
        <p:spPr>
          <a:xfrm>
            <a:off x="783961" y="1459201"/>
            <a:ext cx="365516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선형 모델 매개 변수의 해석해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D3DD1-C549-4AB1-AA9F-69840B649485}"/>
              </a:ext>
            </a:extLst>
          </p:cNvPr>
          <p:cNvSpPr txBox="1"/>
          <p:nvPr/>
        </p:nvSpPr>
        <p:spPr>
          <a:xfrm>
            <a:off x="852418" y="1904644"/>
            <a:ext cx="6505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입력데이터</a:t>
            </a:r>
            <a:r>
              <a:rPr lang="en-US" altLang="ko-KR" dirty="0"/>
              <a:t>X</a:t>
            </a:r>
            <a:r>
              <a:rPr lang="ko-KR" altLang="en-US" dirty="0"/>
              <a:t>와 목표데이터</a:t>
            </a:r>
            <a:r>
              <a:rPr lang="en-US" altLang="ko-KR" dirty="0"/>
              <a:t>T</a:t>
            </a:r>
            <a:r>
              <a:rPr lang="ko-KR" altLang="en-US" dirty="0"/>
              <a:t>를 전 식에 넣어 </a:t>
            </a:r>
            <a:r>
              <a:rPr lang="en-US" altLang="ko-KR" dirty="0"/>
              <a:t>W</a:t>
            </a:r>
            <a:r>
              <a:rPr lang="ko-KR" altLang="en-US" dirty="0"/>
              <a:t>를 찾아보면</a:t>
            </a:r>
            <a:endParaRPr lang="en-US" altLang="ko-KR" dirty="0"/>
          </a:p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ko-KR" altLang="en-US" dirty="0"/>
              <a:t> 없이 해석해를 도출할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경사 하강법은 해석해가 구해지지 않는 모델에서 힘을 발휘한다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5737A6-129F-4C0E-978C-353E492C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8" y="2834270"/>
            <a:ext cx="3981450" cy="3495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E4462B-1A07-4DAC-BB9A-49369FD6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409" y="3815345"/>
            <a:ext cx="2371725" cy="2514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A1BC75-4987-4321-907C-2500EE749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948" y="4067757"/>
            <a:ext cx="40195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0170F9-B346-493A-BC5F-D08192007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" y="-1"/>
            <a:ext cx="12182573" cy="6852697"/>
          </a:xfrm>
          <a:prstGeom prst="rect">
            <a:avLst/>
          </a:prstGeom>
        </p:spPr>
      </p:pic>
      <p:sp>
        <p:nvSpPr>
          <p:cNvPr id="12" name="평행 사변형 1">
            <a:extLst>
              <a:ext uri="{FF2B5EF4-FFF2-40B4-BE49-F238E27FC236}">
                <a16:creationId xmlns:a16="http://schemas.microsoft.com/office/drawing/2014/main" id="{82B16138-5FE6-4C4D-8F22-162032E333A1}"/>
              </a:ext>
            </a:extLst>
          </p:cNvPr>
          <p:cNvSpPr/>
          <p:nvPr/>
        </p:nvSpPr>
        <p:spPr>
          <a:xfrm flipH="1">
            <a:off x="0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B9C9B-F165-471F-BE02-BEC92CE880A0}"/>
              </a:ext>
            </a:extLst>
          </p:cNvPr>
          <p:cNvSpPr txBox="1"/>
          <p:nvPr/>
        </p:nvSpPr>
        <p:spPr>
          <a:xfrm>
            <a:off x="471339" y="3429000"/>
            <a:ext cx="3637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2</a:t>
            </a:r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차원 </a:t>
            </a:r>
            <a:r>
              <a:rPr lang="ko-KR" altLang="en-US" sz="3600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입력면</a:t>
            </a:r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446326-364D-45CC-9893-BFBA9B3F0405}"/>
              </a:ext>
            </a:extLst>
          </p:cNvPr>
          <p:cNvSpPr txBox="1"/>
          <p:nvPr/>
        </p:nvSpPr>
        <p:spPr>
          <a:xfrm>
            <a:off x="471338" y="2782669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Part 2</a:t>
            </a:r>
            <a:endParaRPr lang="ko-KR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44B4CD-FFD4-41D0-A98F-678AD98196E0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40252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04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면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679E84-979F-4C66-9015-277C3B8E2D2F}"/>
                  </a:ext>
                </a:extLst>
              </p:cNvPr>
              <p:cNvSpPr txBox="1"/>
              <p:nvPr/>
            </p:nvSpPr>
            <p:spPr>
              <a:xfrm>
                <a:off x="541700" y="1228329"/>
                <a:ext cx="85156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ym typeface="Wingdings" panose="05000000000000000000" pitchFamily="2" charset="2"/>
                  </a:rPr>
                  <a:t>입력이 </a:t>
                </a:r>
                <a:r>
                  <a:rPr lang="en-US" altLang="ko-KR" dirty="0">
                    <a:sym typeface="Wingdings" panose="05000000000000000000" pitchFamily="2" charset="2"/>
                  </a:rPr>
                  <a:t>2</a:t>
                </a:r>
                <a:r>
                  <a:rPr lang="ko-KR" altLang="en-US" dirty="0">
                    <a:sym typeface="Wingdings" panose="05000000000000000000" pitchFamily="2" charset="2"/>
                  </a:rPr>
                  <a:t>차원인 경우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n-US" altLang="ko-KR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예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를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sym typeface="Wingdings" panose="05000000000000000000" pitchFamily="2" charset="2"/>
                  </a:rPr>
                  <a:t>들어 나이와 몸무게를 이용하여 키를 예측한다</a:t>
                </a:r>
                <a:r>
                  <a:rPr lang="en-US" altLang="ko-KR" dirty="0">
                    <a:sym typeface="Wingdings" panose="05000000000000000000" pitchFamily="2" charset="2"/>
                  </a:rPr>
                  <a:t>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679E84-979F-4C66-9015-277C3B8E2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00" y="1228329"/>
                <a:ext cx="8515634" cy="369332"/>
              </a:xfrm>
              <a:prstGeom prst="rect">
                <a:avLst/>
              </a:prstGeom>
              <a:blipFill>
                <a:blip r:embed="rId2"/>
                <a:stretch>
                  <a:fillRect l="-644" t="-9836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6D537158-2A8B-44D9-9179-1F0F56DC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43" y="1882944"/>
            <a:ext cx="3371850" cy="1476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51635F-74AA-4F16-BD35-C80934B30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479" y="1738904"/>
            <a:ext cx="3851830" cy="4679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F0B7D-7DAB-4DA4-BD19-616AB622497B}"/>
              </a:ext>
            </a:extLst>
          </p:cNvPr>
          <p:cNvSpPr txBox="1"/>
          <p:nvPr/>
        </p:nvSpPr>
        <p:spPr>
          <a:xfrm>
            <a:off x="654822" y="3452695"/>
            <a:ext cx="267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몸무게 데이터 생성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몸무게는 키의 제곱에 비례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2010E-A986-4398-8394-DF319E6D48D1}"/>
              </a:ext>
            </a:extLst>
          </p:cNvPr>
          <p:cNvSpPr txBox="1"/>
          <p:nvPr/>
        </p:nvSpPr>
        <p:spPr>
          <a:xfrm>
            <a:off x="6977401" y="5176883"/>
            <a:ext cx="414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나이가 많아질수록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몸무게가 증가할수록 키가 커진다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3759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면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763642" y="1517686"/>
            <a:ext cx="851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선이 아닌 면을 적용하여 예측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AB1B3-FDC2-48D7-BB93-74C9B618F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00" y="1815884"/>
            <a:ext cx="6122463" cy="21107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730AB7-0589-443F-AEBC-BEA19DD4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065" y="456533"/>
            <a:ext cx="3974422" cy="5944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9C9BBD-67D8-4788-AACC-30AC0F0CDED8}"/>
                  </a:ext>
                </a:extLst>
              </p:cNvPr>
              <p:cNvSpPr txBox="1"/>
              <p:nvPr/>
            </p:nvSpPr>
            <p:spPr>
              <a:xfrm>
                <a:off x="4325057" y="5340314"/>
                <a:ext cx="32132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ym typeface="Wingdings" panose="05000000000000000000" pitchFamily="2" charset="2"/>
                  </a:rPr>
                  <a:t>선이 아닌 면을 적용하여 예측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면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의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함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수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는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altLang="ko-KR" i="0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ko-KR" i="0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ko-KR" i="0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9C9BBD-67D8-4788-AACC-30AC0F0C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57" y="5340314"/>
                <a:ext cx="3213219" cy="923330"/>
              </a:xfrm>
              <a:prstGeom prst="rect">
                <a:avLst/>
              </a:prstGeom>
              <a:blipFill>
                <a:blip r:embed="rId4"/>
                <a:stretch>
                  <a:fillRect t="-2632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53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BE8A47-0B96-4E93-B1B0-B586D0233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C165968C-689D-4FEF-89C0-C71BCA74C4E3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CD2F6-F37C-4659-A1A0-7230F9635508}"/>
              </a:ext>
            </a:extLst>
          </p:cNvPr>
          <p:cNvSpPr txBox="1"/>
          <p:nvPr/>
        </p:nvSpPr>
        <p:spPr>
          <a:xfrm>
            <a:off x="471339" y="3429000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1</a:t>
            </a:r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차원 입력 직선 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4528-8834-41F5-92C3-01A696892139}"/>
              </a:ext>
            </a:extLst>
          </p:cNvPr>
          <p:cNvSpPr txBox="1"/>
          <p:nvPr/>
        </p:nvSpPr>
        <p:spPr>
          <a:xfrm>
            <a:off x="471338" y="2782669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Part 1</a:t>
            </a:r>
            <a:endParaRPr lang="ko-KR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65FB60-C06F-4BE7-94EF-F20BE2EEE4A6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45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면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763642" y="1517686"/>
            <a:ext cx="851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매개 변수의 해석해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C9BBD-67D8-4788-AACC-30AC0F0CDED8}"/>
              </a:ext>
            </a:extLst>
          </p:cNvPr>
          <p:cNvSpPr txBox="1"/>
          <p:nvPr/>
        </p:nvSpPr>
        <p:spPr>
          <a:xfrm>
            <a:off x="625468" y="5412564"/>
            <a:ext cx="386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분산은 </a:t>
            </a:r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ko-KR" altLang="en-US" dirty="0">
                <a:sym typeface="Wingdings" panose="05000000000000000000" pitchFamily="2" charset="2"/>
              </a:rPr>
              <a:t>와 얼마나 차이가 있는지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b</a:t>
            </a:r>
            <a:r>
              <a:rPr lang="ko-KR" altLang="en-US" dirty="0">
                <a:sym typeface="Wingdings" panose="05000000000000000000" pitchFamily="2" charset="2"/>
              </a:rPr>
              <a:t>의 공분산은 </a:t>
            </a:r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b</a:t>
            </a:r>
            <a:r>
              <a:rPr lang="ko-KR" altLang="en-US" dirty="0">
                <a:sym typeface="Wingdings" panose="05000000000000000000" pitchFamily="2" charset="2"/>
              </a:rPr>
              <a:t>가 얼마나 영향을 끼치고 있는지를 나타낸다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5F4495-41D7-419C-A947-797F014B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42" y="2099323"/>
            <a:ext cx="3400425" cy="590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F7EDDE-9E55-424C-A5F7-D72E90E5A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13" y="3706722"/>
            <a:ext cx="2619375" cy="150495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E818F0C-37A4-4AD4-8AF1-12C41F93603F}"/>
              </a:ext>
            </a:extLst>
          </p:cNvPr>
          <p:cNvSpPr/>
          <p:nvPr/>
        </p:nvSpPr>
        <p:spPr>
          <a:xfrm>
            <a:off x="1997476" y="2786738"/>
            <a:ext cx="639193" cy="719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5BEFDA-586E-45AC-BDD1-8E3AE8E4A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09" y="1097082"/>
            <a:ext cx="4714875" cy="3705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266720-F67C-4CBC-9D43-116350D7E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150" y="3583754"/>
            <a:ext cx="2990850" cy="2981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637B99-5D27-4C3A-BBF0-886B5DE591DA}"/>
              </a:ext>
            </a:extLst>
          </p:cNvPr>
          <p:cNvSpPr txBox="1"/>
          <p:nvPr/>
        </p:nvSpPr>
        <p:spPr>
          <a:xfrm>
            <a:off x="5315038" y="5760918"/>
            <a:ext cx="4619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표준편차는 </a:t>
            </a:r>
            <a:r>
              <a:rPr lang="en-US" altLang="ko-KR" dirty="0">
                <a:sym typeface="Wingdings" panose="05000000000000000000" pitchFamily="2" charset="2"/>
              </a:rPr>
              <a:t>2.55</a:t>
            </a:r>
            <a:r>
              <a:rPr lang="ko-KR" altLang="en-US" dirty="0">
                <a:sym typeface="Wingdings" panose="05000000000000000000" pitchFamily="2" charset="2"/>
              </a:rPr>
              <a:t>로 지난번 </a:t>
            </a:r>
            <a:r>
              <a:rPr lang="en-US" altLang="ko-KR" dirty="0">
                <a:sym typeface="Wingdings" panose="05000000000000000000" pitchFamily="2" charset="2"/>
              </a:rPr>
              <a:t>7.00</a:t>
            </a:r>
            <a:r>
              <a:rPr lang="ko-KR" altLang="en-US" dirty="0">
                <a:sym typeface="Wingdings" panose="05000000000000000000" pitchFamily="2" charset="2"/>
              </a:rPr>
              <a:t>보다 작아졌다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algn="just"/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정확도가 올라갔다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2374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FA12CF-60CE-4407-BCAA-AE47FA5C2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평행 사변형 1">
            <a:extLst>
              <a:ext uri="{FF2B5EF4-FFF2-40B4-BE49-F238E27FC236}">
                <a16:creationId xmlns:a16="http://schemas.microsoft.com/office/drawing/2014/main" id="{636CFE2B-68C8-4236-ADC4-CF866A388E63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4BD2C6-5C54-4377-B61F-BFC0FA4289D3}"/>
              </a:ext>
            </a:extLst>
          </p:cNvPr>
          <p:cNvSpPr txBox="1"/>
          <p:nvPr/>
        </p:nvSpPr>
        <p:spPr>
          <a:xfrm>
            <a:off x="471339" y="3429000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</a:t>
            </a:r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차원 선형 회귀 모델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C9AAF-488A-40F2-8A49-F7CD522FCC29}"/>
              </a:ext>
            </a:extLst>
          </p:cNvPr>
          <p:cNvSpPr txBox="1"/>
          <p:nvPr/>
        </p:nvSpPr>
        <p:spPr>
          <a:xfrm>
            <a:off x="471338" y="2782669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Part 3</a:t>
            </a:r>
            <a:endParaRPr lang="ko-KR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06BA22B-B0A0-4F7A-91C0-EBB5C69BBDE3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0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D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선형 회귀 모델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679E84-979F-4C66-9015-277C3B8E2D2F}"/>
                  </a:ext>
                </a:extLst>
              </p:cNvPr>
              <p:cNvSpPr txBox="1"/>
              <p:nvPr/>
            </p:nvSpPr>
            <p:spPr>
              <a:xfrm>
                <a:off x="763642" y="1517686"/>
                <a:ext cx="85156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>
                    <a:sym typeface="Wingdings" panose="05000000000000000000" pitchFamily="2" charset="2"/>
                  </a:rPr>
                  <a:t>1</a:t>
                </a:r>
                <a:r>
                  <a:rPr lang="ko-KR" altLang="en-US" dirty="0">
                    <a:sym typeface="Wingdings" panose="05000000000000000000" pitchFamily="2" charset="2"/>
                  </a:rPr>
                  <a:t>차원 직선</a:t>
                </a:r>
                <a:r>
                  <a:rPr lang="en-US" altLang="ko-KR" dirty="0">
                    <a:sym typeface="Wingdings" panose="05000000000000000000" pitchFamily="2" charset="2"/>
                  </a:rPr>
                  <a:t>, 2</a:t>
                </a:r>
                <a:r>
                  <a:rPr lang="ko-KR" altLang="en-US" dirty="0">
                    <a:sym typeface="Wingdings" panose="05000000000000000000" pitchFamily="2" charset="2"/>
                  </a:rPr>
                  <a:t>차원 면은 모두 선형 회귀 모델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algn="just"/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US" altLang="ko-KR" i="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ko-KR" i="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i="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ko-KR" i="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ko-KR" i="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i="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i="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+…+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en-US" altLang="ko-KR" i="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en-US" altLang="ko-KR" i="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b>
                    </m:sSub>
                    <m:r>
                      <a:rPr lang="en-US" altLang="ko-KR" i="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sub>
                    </m:sSub>
                  </m:oMath>
                </a14:m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679E84-979F-4C66-9015-277C3B8E2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42" y="1517686"/>
                <a:ext cx="8515634" cy="646331"/>
              </a:xfrm>
              <a:prstGeom prst="rect">
                <a:avLst/>
              </a:prstGeom>
              <a:blipFill>
                <a:blip r:embed="rId2"/>
                <a:stretch>
                  <a:fillRect l="-573" t="-6604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0C8465-1E29-4A82-B560-AEE46643F9E2}"/>
                  </a:ext>
                </a:extLst>
              </p:cNvPr>
              <p:cNvSpPr txBox="1"/>
              <p:nvPr/>
            </p:nvSpPr>
            <p:spPr>
              <a:xfrm>
                <a:off x="852418" y="3663785"/>
                <a:ext cx="5872120" cy="731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+…+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b>
                    </m:sSub>
                    <m:r>
                      <a:rPr lang="en-US" altLang="ko-KR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ko-KR" altLang="en-US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0C8465-1E29-4A82-B560-AEE46643F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18" y="3663785"/>
                <a:ext cx="5872120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B922C5C-9E60-4CE6-87D5-426437308E53}"/>
              </a:ext>
            </a:extLst>
          </p:cNvPr>
          <p:cNvSpPr txBox="1"/>
          <p:nvPr/>
        </p:nvSpPr>
        <p:spPr>
          <a:xfrm>
            <a:off x="657110" y="3429000"/>
            <a:ext cx="851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행렬표기법으로 나타내면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E8D33B-EEBC-43FD-8987-78A16D916105}"/>
                  </a:ext>
                </a:extLst>
              </p:cNvPr>
              <p:cNvSpPr txBox="1"/>
              <p:nvPr/>
            </p:nvSpPr>
            <p:spPr>
              <a:xfrm>
                <a:off x="763642" y="4395652"/>
                <a:ext cx="31391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간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단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하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게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하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기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위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해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서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제</m:t>
                    </m:r>
                  </m:oMath>
                </a14:m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</a:rPr>
                  <a:t>거</a:t>
                </a:r>
                <a:r>
                  <a:rPr lang="en-US" altLang="ko-KR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  <a:endParaRPr lang="ko-KR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E8D33B-EEBC-43FD-8987-78A16D916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42" y="4395652"/>
                <a:ext cx="3139126" cy="369332"/>
              </a:xfrm>
              <a:prstGeom prst="rect">
                <a:avLst/>
              </a:prstGeom>
              <a:blipFill>
                <a:blip r:embed="rId4"/>
                <a:stretch>
                  <a:fillRect l="-1553" t="-9836" r="-971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57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D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선형 회귀 모델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679E84-979F-4C66-9015-277C3B8E2D2F}"/>
                  </a:ext>
                </a:extLst>
              </p:cNvPr>
              <p:cNvSpPr txBox="1"/>
              <p:nvPr/>
            </p:nvSpPr>
            <p:spPr>
              <a:xfrm>
                <a:off x="763642" y="1517686"/>
                <a:ext cx="8515634" cy="142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ym typeface="Wingdings" panose="05000000000000000000" pitchFamily="2" charset="2"/>
                  </a:rPr>
                  <a:t>매개 변수의 해석해</a:t>
                </a:r>
                <a:r>
                  <a:rPr lang="en-US" altLang="ko-KR" dirty="0">
                    <a:sym typeface="Wingdings" panose="05000000000000000000" pitchFamily="2" charset="2"/>
                  </a:rPr>
                  <a:t>  </a:t>
                </a:r>
                <a:r>
                  <a:rPr lang="ko-KR" altLang="en-US" dirty="0">
                    <a:sym typeface="Wingdings" panose="05000000000000000000" pitchFamily="2" charset="2"/>
                  </a:rPr>
                  <a:t>평균 제곱 오차 </a:t>
                </a:r>
                <a:r>
                  <a:rPr lang="en-US" altLang="ko-KR" dirty="0">
                    <a:sym typeface="Wingdings" panose="05000000000000000000" pitchFamily="2" charset="2"/>
                  </a:rPr>
                  <a:t>J</a:t>
                </a:r>
              </a:p>
              <a:p>
                <a:pPr algn="just"/>
                <a:endParaRPr lang="en-US" altLang="ko-KR" dirty="0">
                  <a:sym typeface="Wingdings" panose="05000000000000000000" pitchFamily="2" charset="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𝐽</m:t>
                      </m:r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</m:d>
                      <m:r>
                        <a:rPr lang="en-US" altLang="ko-KR" i="0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𝑁</m:t>
                          </m:r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altLang="ko-KR" i="1" dirty="0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dirty="0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 dirty="0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 dirty="0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0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 dirty="0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dirty="0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i="1" dirty="0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i="0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altLang="ko-KR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altLang="ko-KR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𝑁</m:t>
                          </m:r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 dirty="0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 dirty="0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i="1" dirty="0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i="1" dirty="0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dirty="0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 dirty="0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0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𝑡𝑛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0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679E84-979F-4C66-9015-277C3B8E2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42" y="1517686"/>
                <a:ext cx="8515634" cy="1425455"/>
              </a:xfrm>
              <a:prstGeom prst="rect">
                <a:avLst/>
              </a:prstGeom>
              <a:blipFill>
                <a:blip r:embed="rId2"/>
                <a:stretch>
                  <a:fillRect l="-573" t="-29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DB61DB5-AB84-4264-86BE-519E93BB9531}"/>
              </a:ext>
            </a:extLst>
          </p:cNvPr>
          <p:cNvSpPr/>
          <p:nvPr/>
        </p:nvSpPr>
        <p:spPr>
          <a:xfrm>
            <a:off x="4765427" y="3045948"/>
            <a:ext cx="512064" cy="503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7CC6D-8CA4-4A33-B8A8-D3120CF5584E}"/>
                  </a:ext>
                </a:extLst>
              </p:cNvPr>
              <p:cNvSpPr txBox="1"/>
              <p:nvPr/>
            </p:nvSpPr>
            <p:spPr>
              <a:xfrm>
                <a:off x="963407" y="3990493"/>
                <a:ext cx="8515634" cy="142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>
                    <a:sym typeface="Wingdings" panose="05000000000000000000" pitchFamily="2" charset="2"/>
                  </a:rPr>
                  <a:t>J</a:t>
                </a:r>
                <a:r>
                  <a:rPr lang="ko-KR" altLang="en-US" dirty="0">
                    <a:sym typeface="Wingdings" panose="05000000000000000000" pitchFamily="2" charset="2"/>
                  </a:rPr>
                  <a:t>를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최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소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로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만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드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는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𝑤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는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기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울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기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가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0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인</m:t>
                    </m:r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ko-KR" altLang="en-US" b="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부분</a:t>
                </a:r>
                <a:endParaRPr lang="en-US" altLang="ko-KR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ko-KR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𝑁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𝑛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7CC6D-8CA4-4A33-B8A8-D3120CF55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07" y="3990493"/>
                <a:ext cx="8515634" cy="1425455"/>
              </a:xfrm>
              <a:prstGeom prst="rect">
                <a:avLst/>
              </a:prstGeom>
              <a:blipFill>
                <a:blip r:embed="rId3"/>
                <a:stretch>
                  <a:fillRect l="-573" t="-3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A1548F9-7E55-4C9E-AC48-22D89A5DCE88}"/>
              </a:ext>
            </a:extLst>
          </p:cNvPr>
          <p:cNvSpPr txBox="1"/>
          <p:nvPr/>
        </p:nvSpPr>
        <p:spPr>
          <a:xfrm>
            <a:off x="271963" y="6124893"/>
            <a:ext cx="313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D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라는 변수의 상태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w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를 구하기</a:t>
            </a:r>
          </a:p>
        </p:txBody>
      </p:sp>
    </p:spTree>
    <p:extLst>
      <p:ext uri="{BB962C8B-B14F-4D97-AF65-F5344CB8AC3E}">
        <p14:creationId xmlns:p14="http://schemas.microsoft.com/office/powerpoint/2010/main" val="2237647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D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선형 회귀 모델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679E84-979F-4C66-9015-277C3B8E2D2F}"/>
                  </a:ext>
                </a:extLst>
              </p:cNvPr>
              <p:cNvSpPr txBox="1"/>
              <p:nvPr/>
            </p:nvSpPr>
            <p:spPr>
              <a:xfrm>
                <a:off x="999931" y="1302307"/>
                <a:ext cx="85156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>
                    <a:sym typeface="Wingdings" panose="05000000000000000000" pitchFamily="2" charset="2"/>
                  </a:rPr>
                  <a:t>D</a:t>
                </a:r>
                <a:r>
                  <a:rPr lang="ko-KR" altLang="en-US" dirty="0">
                    <a:sym typeface="Wingdings" panose="05000000000000000000" pitchFamily="2" charset="2"/>
                  </a:rPr>
                  <a:t>차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원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형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회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귀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모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델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의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해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𝑤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p>
                          <m: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sup>
                      </m:sSup>
                      <m:r>
                        <a:rPr lang="en-US" altLang="ko-KR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𝑡</m:t>
                      </m:r>
                    </m:oMath>
                  </m:oMathPara>
                </a14:m>
                <a:endParaRPr lang="en-US" altLang="ko-KR" dirty="0">
                  <a:sym typeface="Wingdings" panose="05000000000000000000" pitchFamily="2" charset="2"/>
                </a:endParaRPr>
              </a:p>
              <a:p>
                <a:pPr algn="just"/>
                <a:r>
                  <a:rPr lang="en-US" altLang="ko-KR" dirty="0">
                    <a:sym typeface="Wingdings" panose="05000000000000000000" pitchFamily="2" charset="2"/>
                  </a:rPr>
                  <a:t>(</a:t>
                </a:r>
                <a:r>
                  <a:rPr lang="ko-KR" altLang="en-US" dirty="0">
                    <a:sym typeface="Wingdings" panose="05000000000000000000" pitchFamily="2" charset="2"/>
                  </a:rPr>
                  <a:t>무어</a:t>
                </a:r>
                <a:r>
                  <a:rPr lang="en-US" altLang="ko-KR" dirty="0">
                    <a:sym typeface="Wingdings" panose="05000000000000000000" pitchFamily="2" charset="2"/>
                  </a:rPr>
                  <a:t>-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펜로즈</a:t>
                </a:r>
                <a:r>
                  <a:rPr lang="ko-KR" altLang="en-US" dirty="0">
                    <a:sym typeface="Wingdings" panose="05000000000000000000" pitchFamily="2" charset="2"/>
                  </a:rPr>
                  <a:t> 의사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역행렬</a:t>
                </a:r>
                <a:r>
                  <a:rPr lang="en-US" altLang="ko-KR" dirty="0">
                    <a:sym typeface="Wingdings" panose="05000000000000000000" pitchFamily="2" charset="2"/>
                  </a:rPr>
                  <a:t>)</a:t>
                </a:r>
              </a:p>
              <a:p>
                <a:pPr algn="just"/>
                <a:r>
                  <a:rPr lang="en-US" altLang="ko-KR" dirty="0">
                    <a:sym typeface="Wingdings" panose="05000000000000000000" pitchFamily="2" charset="2"/>
                  </a:rPr>
                  <a:t>X</a:t>
                </a:r>
                <a:r>
                  <a:rPr lang="ko-KR" altLang="en-US" dirty="0">
                    <a:sym typeface="Wingdings" panose="05000000000000000000" pitchFamily="2" charset="2"/>
                  </a:rPr>
                  <a:t>가 어떤 차원이더라도 모두 이 형태에서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algn="just"/>
                <a:r>
                  <a:rPr lang="ko-KR" altLang="en-US" dirty="0">
                    <a:sym typeface="Wingdings" panose="05000000000000000000" pitchFamily="2" charset="2"/>
                  </a:rPr>
                  <a:t>최적의 </a:t>
                </a:r>
                <a:r>
                  <a:rPr lang="en-US" altLang="ko-KR" dirty="0">
                    <a:sym typeface="Wingdings" panose="05000000000000000000" pitchFamily="2" charset="2"/>
                  </a:rPr>
                  <a:t>w</a:t>
                </a:r>
                <a:r>
                  <a:rPr lang="ko-KR" altLang="en-US" dirty="0">
                    <a:sym typeface="Wingdings" panose="05000000000000000000" pitchFamily="2" charset="2"/>
                  </a:rPr>
                  <a:t>를 얻을 수 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679E84-979F-4C66-9015-277C3B8E2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31" y="1302307"/>
                <a:ext cx="8515634" cy="1477328"/>
              </a:xfrm>
              <a:prstGeom prst="rect">
                <a:avLst/>
              </a:prstGeom>
              <a:blipFill>
                <a:blip r:embed="rId2"/>
                <a:stretch>
                  <a:fillRect l="-573" t="-2893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356F2FB-241B-4082-86B8-C15FC25538D5}"/>
              </a:ext>
            </a:extLst>
          </p:cNvPr>
          <p:cNvSpPr txBox="1"/>
          <p:nvPr/>
        </p:nvSpPr>
        <p:spPr>
          <a:xfrm>
            <a:off x="1079830" y="3453576"/>
            <a:ext cx="85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원점을 지나지 않는 면에 대한 확장</a:t>
            </a:r>
            <a:endParaRPr lang="en-US" altLang="ko-KR" dirty="0">
              <a:sym typeface="Wingdings" panose="05000000000000000000" pitchFamily="2" charset="2"/>
            </a:endParaRPr>
          </a:p>
          <a:p>
            <a:pPr algn="just"/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103209-FBF3-4280-B107-E5A5CA03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56" y="3811608"/>
            <a:ext cx="3421149" cy="5765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DDDB74-1E08-4653-BC9E-BD7EC6003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784" y="4925378"/>
            <a:ext cx="5995578" cy="687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BEC91E-4007-454E-A6AD-996B64B27A4C}"/>
                  </a:ext>
                </a:extLst>
              </p:cNvPr>
              <p:cNvSpPr txBox="1"/>
              <p:nvPr/>
            </p:nvSpPr>
            <p:spPr>
              <a:xfrm>
                <a:off x="1079830" y="4469047"/>
                <a:ext cx="85156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>
                    <a:sym typeface="Wingdings" panose="05000000000000000000" pitchFamily="2" charset="2"/>
                  </a:rPr>
                  <a:t>X</a:t>
                </a:r>
                <a:r>
                  <a:rPr lang="ko-KR" altLang="en-US" dirty="0">
                    <a:sym typeface="Wingdings" panose="05000000000000000000" pitchFamily="2" charset="2"/>
                  </a:rPr>
                  <a:t>는 </a:t>
                </a:r>
                <a:r>
                  <a:rPr lang="en-US" altLang="ko-KR" dirty="0">
                    <a:sym typeface="Wingdings" panose="05000000000000000000" pitchFamily="2" charset="2"/>
                  </a:rPr>
                  <a:t>2</a:t>
                </a:r>
                <a:r>
                  <a:rPr lang="ko-KR" altLang="en-US" dirty="0">
                    <a:sym typeface="Wingdings" panose="05000000000000000000" pitchFamily="2" charset="2"/>
                  </a:rPr>
                  <a:t>차원 벡터였지만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sym typeface="Wingdings" panose="05000000000000000000" pitchFamily="2" charset="2"/>
                  </a:rPr>
                  <a:t>항상</a:t>
                </a:r>
                <a:r>
                  <a:rPr lang="en-US" altLang="ko-KR" dirty="0">
                    <a:sym typeface="Wingdings" panose="05000000000000000000" pitchFamily="2" charset="2"/>
                  </a:rPr>
                  <a:t> 1</a:t>
                </a:r>
                <a:r>
                  <a:rPr lang="ko-KR" altLang="en-US" dirty="0">
                    <a:sym typeface="Wingdings" panose="05000000000000000000" pitchFamily="2" charset="2"/>
                  </a:rPr>
                  <a:t>을 얻는 </a:t>
                </a:r>
                <a:r>
                  <a:rPr lang="en-US" altLang="ko-KR" dirty="0">
                    <a:sym typeface="Wingdings" panose="05000000000000000000" pitchFamily="2" charset="2"/>
                  </a:rPr>
                  <a:t>3</a:t>
                </a:r>
                <a:r>
                  <a:rPr lang="ko-KR" altLang="en-US" dirty="0">
                    <a:sym typeface="Wingdings" panose="05000000000000000000" pitchFamily="2" charset="2"/>
                  </a:rPr>
                  <a:t>차원 요소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를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sym typeface="Wingdings" panose="05000000000000000000" pitchFamily="2" charset="2"/>
                  </a:rPr>
                  <a:t>추가하여 </a:t>
                </a:r>
                <a:r>
                  <a:rPr lang="en-US" altLang="ko-KR" dirty="0">
                    <a:sym typeface="Wingdings" panose="05000000000000000000" pitchFamily="2" charset="2"/>
                  </a:rPr>
                  <a:t>x</a:t>
                </a:r>
                <a:r>
                  <a:rPr lang="ko-KR" altLang="en-US" dirty="0">
                    <a:sym typeface="Wingdings" panose="05000000000000000000" pitchFamily="2" charset="2"/>
                  </a:rPr>
                  <a:t>를 </a:t>
                </a:r>
                <a:r>
                  <a:rPr lang="en-US" altLang="ko-KR" dirty="0">
                    <a:sym typeface="Wingdings" panose="05000000000000000000" pitchFamily="2" charset="2"/>
                  </a:rPr>
                  <a:t>3</a:t>
                </a:r>
                <a:r>
                  <a:rPr lang="ko-KR" altLang="en-US" dirty="0">
                    <a:sym typeface="Wingdings" panose="05000000000000000000" pitchFamily="2" charset="2"/>
                  </a:rPr>
                  <a:t>차원 벡터라고 생각하면 원점을 지나지 않는 면을 표현할 수 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BEC91E-4007-454E-A6AD-996B64B2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30" y="4469047"/>
                <a:ext cx="8515634" cy="646331"/>
              </a:xfrm>
              <a:prstGeom prst="rect">
                <a:avLst/>
              </a:prstGeom>
              <a:blipFill>
                <a:blip r:embed="rId5"/>
                <a:stretch>
                  <a:fillRect l="-573" t="-5660" r="-644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6EC5929-6A1E-4649-83D8-58632C3C1105}"/>
              </a:ext>
            </a:extLst>
          </p:cNvPr>
          <p:cNvSpPr txBox="1"/>
          <p:nvPr/>
        </p:nvSpPr>
        <p:spPr>
          <a:xfrm>
            <a:off x="1079830" y="5596637"/>
            <a:ext cx="851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ym typeface="Wingdings" panose="05000000000000000000" pitchFamily="2" charset="2"/>
              </a:rPr>
              <a:t>D</a:t>
            </a:r>
            <a:r>
              <a:rPr lang="ko-KR" altLang="en-US" dirty="0">
                <a:sym typeface="Wingdings" panose="05000000000000000000" pitchFamily="2" charset="2"/>
              </a:rPr>
              <a:t>차원의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  <a:r>
              <a:rPr lang="ko-KR" altLang="en-US" dirty="0">
                <a:sym typeface="Wingdings" panose="05000000000000000000" pitchFamily="2" charset="2"/>
              </a:rPr>
              <a:t>의 문제에 대해서도 이런 식으로 자유롭게 움직이는 모델을 표현할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9284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8F42B2-B4B6-4648-87DA-3C00FCB1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평행 사변형 1">
            <a:extLst>
              <a:ext uri="{FF2B5EF4-FFF2-40B4-BE49-F238E27FC236}">
                <a16:creationId xmlns:a16="http://schemas.microsoft.com/office/drawing/2014/main" id="{967D2ECE-A4D4-48B9-A232-9D548206C000}"/>
              </a:ext>
            </a:extLst>
          </p:cNvPr>
          <p:cNvSpPr/>
          <p:nvPr/>
        </p:nvSpPr>
        <p:spPr>
          <a:xfrm flipH="1">
            <a:off x="-10194" y="-9358"/>
            <a:ext cx="5734556" cy="6879196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20615 w 5724362"/>
              <a:gd name="connsiteY2" fmla="*/ 16042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  <a:gd name="connsiteX0" fmla="*/ 0 w 5734556"/>
              <a:gd name="connsiteY0" fmla="*/ 6867358 h 6879196"/>
              <a:gd name="connsiteX1" fmla="*/ 2340529 w 5734556"/>
              <a:gd name="connsiteY1" fmla="*/ 9358 h 6879196"/>
              <a:gd name="connsiteX2" fmla="*/ 5733315 w 5734556"/>
              <a:gd name="connsiteY2" fmla="*/ 0 h 6879196"/>
              <a:gd name="connsiteX3" fmla="*/ 5724362 w 5734556"/>
              <a:gd name="connsiteY3" fmla="*/ 6879196 h 6879196"/>
              <a:gd name="connsiteX4" fmla="*/ 0 w 5734556"/>
              <a:gd name="connsiteY4" fmla="*/ 6867358 h 687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4556" h="6879196">
                <a:moveTo>
                  <a:pt x="0" y="6867358"/>
                </a:moveTo>
                <a:lnTo>
                  <a:pt x="2340529" y="9358"/>
                </a:lnTo>
                <a:lnTo>
                  <a:pt x="5733315" y="0"/>
                </a:lnTo>
                <a:cubicBezTo>
                  <a:pt x="5739911" y="2289946"/>
                  <a:pt x="5717766" y="4589250"/>
                  <a:pt x="5724362" y="6879196"/>
                </a:cubicBezTo>
                <a:lnTo>
                  <a:pt x="0" y="6867358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2CFA1-1E7F-4750-AFD4-77DA0A423C52}"/>
              </a:ext>
            </a:extLst>
          </p:cNvPr>
          <p:cNvSpPr txBox="1"/>
          <p:nvPr/>
        </p:nvSpPr>
        <p:spPr>
          <a:xfrm>
            <a:off x="471339" y="3429000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선형 기저 함수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3FDE1-288B-4BF7-ADFE-9A7C918AC12B}"/>
              </a:ext>
            </a:extLst>
          </p:cNvPr>
          <p:cNvSpPr txBox="1"/>
          <p:nvPr/>
        </p:nvSpPr>
        <p:spPr>
          <a:xfrm>
            <a:off x="471338" y="2782669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Part 4</a:t>
            </a:r>
            <a:endParaRPr lang="ko-KR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78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선형 기저 함수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741A-5706-44A6-8A11-6F729A0810A5}"/>
              </a:ext>
            </a:extLst>
          </p:cNvPr>
          <p:cNvSpPr txBox="1"/>
          <p:nvPr/>
        </p:nvSpPr>
        <p:spPr>
          <a:xfrm>
            <a:off x="999930" y="1302307"/>
            <a:ext cx="938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X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가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1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차원인 경우 직선을 사용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완만하게 굽은 곡선을 사용하여 나타내서 오차를 줄인다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9D5596-B71F-4FC0-A519-7C7660B2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676400"/>
            <a:ext cx="4867275" cy="1752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EDAD32-D38A-4F8A-80AD-F023820FD988}"/>
              </a:ext>
            </a:extLst>
          </p:cNvPr>
          <p:cNvSpPr txBox="1"/>
          <p:nvPr/>
        </p:nvSpPr>
        <p:spPr>
          <a:xfrm>
            <a:off x="271963" y="6124893"/>
            <a:ext cx="313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기저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바탕이 되는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B14B24-0011-4C40-B9A7-5C05DEBFBB3D}"/>
                  </a:ext>
                </a:extLst>
              </p:cNvPr>
              <p:cNvSpPr txBox="1"/>
              <p:nvPr/>
            </p:nvSpPr>
            <p:spPr>
              <a:xfrm>
                <a:off x="999929" y="3713600"/>
                <a:ext cx="10523287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선형 회귀 모델의  </a:t>
                </a:r>
                <a:r>
                  <a:rPr lang="en-US" altLang="ko-KR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x</a:t>
                </a:r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를 기저 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𝜙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로 대체해 여러 형태의 함수를 만드는 것이 선형 기저 함수 모델의 생각</a:t>
                </a:r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/>
                <a:r>
                  <a:rPr lang="en-US" altLang="ko-KR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(</a:t>
                </a:r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여기에서는 가우스 함수를 기저 함수로 선택해 선형 기저 함수 모델을 생각</a:t>
                </a:r>
                <a:r>
                  <a:rPr lang="en-US" altLang="ko-KR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)</a:t>
                </a:r>
              </a:p>
              <a:p>
                <a:pPr algn="just"/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ctr"/>
                <a:r>
                  <a:rPr lang="ko-KR" altLang="en-US" dirty="0">
                    <a:sym typeface="Wingdings" panose="05000000000000000000" pitchFamily="2" charset="2"/>
                  </a:rPr>
                  <a:t>가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우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함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𝜙</m:t>
                          </m:r>
                        </m:e>
                        <m:sub>
                          <m: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B14B24-0011-4C40-B9A7-5C05DEBFB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29" y="3713600"/>
                <a:ext cx="10523287" cy="1833066"/>
              </a:xfrm>
              <a:prstGeom prst="rect">
                <a:avLst/>
              </a:prstGeom>
              <a:blipFill>
                <a:blip r:embed="rId3"/>
                <a:stretch>
                  <a:fillRect l="-463" t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227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9DF4A18-CF45-4348-9677-8666562D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30" y="1010106"/>
            <a:ext cx="3448050" cy="5381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선형 기저 함수 모델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96A772-0CC3-48BC-B079-20042081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785" y="1010106"/>
            <a:ext cx="4857750" cy="3362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AC291F-42ED-4D18-9E4A-491359C27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557" y="4081481"/>
            <a:ext cx="2371725" cy="22288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1B107B-8C63-4B2E-A614-B29494D8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943" y="4612718"/>
            <a:ext cx="1790700" cy="476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BAC79D-9563-4BB1-B7FA-669F91FE6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595" y="4612718"/>
            <a:ext cx="1514475" cy="4857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6CBA0B-C750-4FE6-975E-8158C2E1762E}"/>
                  </a:ext>
                </a:extLst>
              </p:cNvPr>
              <p:cNvSpPr txBox="1"/>
              <p:nvPr/>
            </p:nvSpPr>
            <p:spPr>
              <a:xfrm>
                <a:off x="4792595" y="5672156"/>
                <a:ext cx="36696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전처리로 </a:t>
                </a:r>
                <a:r>
                  <a:rPr lang="en-US" altLang="ko-KR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차원 데이터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을 </a:t>
                </a:r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/>
                <a:r>
                  <a:rPr lang="en-US" altLang="ko-KR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M</a:t>
                </a:r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차원 데이터 벡터 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𝜙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으로 변환</a:t>
                </a:r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6CBA0B-C750-4FE6-975E-8158C2E17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595" y="5672156"/>
                <a:ext cx="3669604" cy="646331"/>
              </a:xfrm>
              <a:prstGeom prst="rect">
                <a:avLst/>
              </a:prstGeom>
              <a:blipFill>
                <a:blip r:embed="rId7"/>
                <a:stretch>
                  <a:fillRect l="-1329" t="-6604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300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선형 기저 함수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741A-5706-44A6-8A11-6F729A0810A5}"/>
              </a:ext>
            </a:extLst>
          </p:cNvPr>
          <p:cNvSpPr txBox="1"/>
          <p:nvPr/>
        </p:nvSpPr>
        <p:spPr>
          <a:xfrm>
            <a:off x="999930" y="1302307"/>
            <a:ext cx="938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최적의 매개변수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w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 찾기</a:t>
            </a:r>
            <a:endParaRPr lang="en-US" altLang="ko-KR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5929EB-2045-4DAA-A6F6-2ABA8F07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8" y="1647825"/>
            <a:ext cx="4476750" cy="1781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ECC1BC-8452-4D93-BA69-7359D994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69" y="3172668"/>
            <a:ext cx="2857500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AA7929-1C52-40E0-BC96-EC4801C4B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9" y="3798548"/>
            <a:ext cx="2647950" cy="2409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4F5F82-02CC-4867-B4BB-40F626184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466" y="1010106"/>
            <a:ext cx="3829050" cy="3114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F6902A-BA76-42A6-9E07-DBC695162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960" y="3703299"/>
            <a:ext cx="2409825" cy="2600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1FC9EE-0C04-42F4-8138-F1FFA6DDE85A}"/>
              </a:ext>
            </a:extLst>
          </p:cNvPr>
          <p:cNvSpPr txBox="1"/>
          <p:nvPr/>
        </p:nvSpPr>
        <p:spPr>
          <a:xfrm>
            <a:off x="5479096" y="5103295"/>
            <a:ext cx="3669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데이터에 따라 곡선이 알맞게 그어졌다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 </a:t>
            </a:r>
          </a:p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오차의 표준 편차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SD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가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3.98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로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훨씬 줄어들었다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1E7155DC-1CEA-4623-986E-D06FDB756E71}"/>
              </a:ext>
            </a:extLst>
          </p:cNvPr>
          <p:cNvSpPr/>
          <p:nvPr/>
        </p:nvSpPr>
        <p:spPr>
          <a:xfrm>
            <a:off x="4536785" y="3906489"/>
            <a:ext cx="2486490" cy="923277"/>
          </a:xfrm>
          <a:prstGeom prst="wedgeEllipseCallout">
            <a:avLst>
              <a:gd name="adj1" fmla="val -25579"/>
              <a:gd name="adj2" fmla="val -711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알고리즘에 관계없지만 피팅 수준을 산출하는 함수</a:t>
            </a:r>
          </a:p>
        </p:txBody>
      </p:sp>
    </p:spTree>
    <p:extLst>
      <p:ext uri="{BB962C8B-B14F-4D97-AF65-F5344CB8AC3E}">
        <p14:creationId xmlns:p14="http://schemas.microsoft.com/office/powerpoint/2010/main" val="428094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D5FE9CB-C44E-4099-9526-E5C71ED31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평행 사변형 1">
            <a:extLst>
              <a:ext uri="{FF2B5EF4-FFF2-40B4-BE49-F238E27FC236}">
                <a16:creationId xmlns:a16="http://schemas.microsoft.com/office/drawing/2014/main" id="{5F21D0E0-57B6-4994-82DE-886DD46677DD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A72FE-92B5-4209-A722-CC4D5D12B9FC}"/>
              </a:ext>
            </a:extLst>
          </p:cNvPr>
          <p:cNvSpPr txBox="1"/>
          <p:nvPr/>
        </p:nvSpPr>
        <p:spPr>
          <a:xfrm>
            <a:off x="471339" y="3429000"/>
            <a:ext cx="325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오버피팅의</a:t>
            </a:r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 문제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0C1F8-11AE-4213-A9BB-C7ED4246862E}"/>
              </a:ext>
            </a:extLst>
          </p:cNvPr>
          <p:cNvSpPr txBox="1"/>
          <p:nvPr/>
        </p:nvSpPr>
        <p:spPr>
          <a:xfrm>
            <a:off x="471338" y="2782669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Part 5</a:t>
            </a:r>
            <a:endParaRPr lang="ko-KR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F82952-63BC-4783-BEAE-54C61B8E071E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27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75C984E1-0F3D-4103-932B-F18A1B94DDB0}"/>
              </a:ext>
            </a:extLst>
          </p:cNvPr>
          <p:cNvSpPr/>
          <p:nvPr/>
        </p:nvSpPr>
        <p:spPr>
          <a:xfrm>
            <a:off x="1432874" y="2182583"/>
            <a:ext cx="9635858" cy="216969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1992986" y="2551785"/>
            <a:ext cx="8515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지도 학습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＂회귀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분류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</a:p>
          <a:p>
            <a:pPr algn="just"/>
            <a:endParaRPr lang="en-US" altLang="ko-KR" dirty="0">
              <a:sym typeface="Wingdings" panose="05000000000000000000" pitchFamily="2" charset="2"/>
            </a:endParaRPr>
          </a:p>
          <a:p>
            <a:pPr algn="just"/>
            <a:r>
              <a:rPr lang="ko-KR" altLang="en-US" b="1" u="sng" dirty="0">
                <a:solidFill>
                  <a:srgbClr val="FFC000"/>
                </a:solidFill>
                <a:sym typeface="Wingdings" panose="05000000000000000000" pitchFamily="2" charset="2"/>
              </a:rPr>
              <a:t>회귀는 입력에 대해 연속적인 값을 대응시키는 문제이며</a:t>
            </a:r>
            <a:r>
              <a:rPr lang="en-US" altLang="ko-KR" b="1" u="sng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분류는 입력에 대해 순서가 없는 클래스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라벨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를 대응시키는 문제이다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C734A-08F5-49A7-AB54-1695BE9071FF}"/>
              </a:ext>
            </a:extLst>
          </p:cNvPr>
          <p:cNvSpPr txBox="1"/>
          <p:nvPr/>
        </p:nvSpPr>
        <p:spPr>
          <a:xfrm>
            <a:off x="3563514" y="6317670"/>
            <a:ext cx="869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지도학습은 훈련 데이터로부터 하나의 함수를 유추해내기 위한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머신러닝의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한 방법이다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30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</a:schemeClr>
                </a:solidFill>
              </a:rPr>
              <a:t>오버피팅의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741A-5706-44A6-8A11-6F729A0810A5}"/>
              </a:ext>
            </a:extLst>
          </p:cNvPr>
          <p:cNvSpPr txBox="1"/>
          <p:nvPr/>
        </p:nvSpPr>
        <p:spPr>
          <a:xfrm>
            <a:off x="999930" y="1302307"/>
            <a:ext cx="938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M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을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2,4,7,9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의 선형 기저 함수 모델을 사용하여 피팅을 해보자</a:t>
            </a:r>
            <a:endParaRPr lang="en-US" altLang="ko-KR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2D426E-232A-4284-8B96-8E80E3D5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30" y="1671639"/>
            <a:ext cx="4295775" cy="2657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8863E-75A8-4E03-8BEB-225ACF686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59" y="4556002"/>
            <a:ext cx="5324475" cy="1581150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A72630B7-5638-4403-B115-AE93AC04497A}"/>
              </a:ext>
            </a:extLst>
          </p:cNvPr>
          <p:cNvSpPr/>
          <p:nvPr/>
        </p:nvSpPr>
        <p:spPr>
          <a:xfrm>
            <a:off x="5751077" y="2522450"/>
            <a:ext cx="3739151" cy="1693907"/>
          </a:xfrm>
          <a:prstGeom prst="wedgeEllipseCallout">
            <a:avLst>
              <a:gd name="adj1" fmla="val -36244"/>
              <a:gd name="adj2" fmla="val 6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ko-KR" altLang="en-US" dirty="0">
                <a:solidFill>
                  <a:schemeClr val="tx1"/>
                </a:solidFill>
              </a:rPr>
              <a:t>이 늘어나면 새로운 입력에 대해 예측이 잘 되지 않는 것이 </a:t>
            </a:r>
            <a:r>
              <a:rPr lang="ko-KR" altLang="en-US" dirty="0" err="1">
                <a:solidFill>
                  <a:schemeClr val="tx1"/>
                </a:solidFill>
              </a:rPr>
              <a:t>과적합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(over-fitting)</a:t>
            </a:r>
            <a:r>
              <a:rPr lang="ko-KR" altLang="en-US" dirty="0">
                <a:solidFill>
                  <a:schemeClr val="tx1"/>
                </a:solidFill>
              </a:rPr>
              <a:t>이라고 한다</a:t>
            </a:r>
          </a:p>
        </p:txBody>
      </p:sp>
    </p:spTree>
    <p:extLst>
      <p:ext uri="{BB962C8B-B14F-4D97-AF65-F5344CB8AC3E}">
        <p14:creationId xmlns:p14="http://schemas.microsoft.com/office/powerpoint/2010/main" val="101565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</a:schemeClr>
                </a:solidFill>
              </a:rPr>
              <a:t>오버피팅의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741A-5706-44A6-8A11-6F729A0810A5}"/>
              </a:ext>
            </a:extLst>
          </p:cNvPr>
          <p:cNvSpPr txBox="1"/>
          <p:nvPr/>
        </p:nvSpPr>
        <p:spPr>
          <a:xfrm>
            <a:off x="999930" y="1302307"/>
            <a:ext cx="938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M=2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에서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9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까지의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SD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를 계산해보자</a:t>
            </a:r>
            <a:endParaRPr lang="en-US" altLang="ko-KR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2FB8E1-246F-4A83-9B0E-3D7E546A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037" y="1385887"/>
            <a:ext cx="4743922" cy="4963762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87F5FD05-5F39-4DBB-869C-34F54BE64502}"/>
              </a:ext>
            </a:extLst>
          </p:cNvPr>
          <p:cNvSpPr/>
          <p:nvPr/>
        </p:nvSpPr>
        <p:spPr>
          <a:xfrm>
            <a:off x="1220678" y="2779683"/>
            <a:ext cx="4323425" cy="1899822"/>
          </a:xfrm>
          <a:prstGeom prst="wedgeEllipseCallout">
            <a:avLst>
              <a:gd name="adj1" fmla="val 56374"/>
              <a:gd name="adj2" fmla="val 4147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ko-KR" altLang="en-US" dirty="0">
                <a:solidFill>
                  <a:schemeClr val="tx1"/>
                </a:solidFill>
              </a:rPr>
              <a:t>이 증가하면 오차의 표준 편차 </a:t>
            </a:r>
            <a:r>
              <a:rPr lang="en-US" altLang="ko-KR" dirty="0">
                <a:solidFill>
                  <a:schemeClr val="tx1"/>
                </a:solidFill>
              </a:rPr>
              <a:t>SD</a:t>
            </a:r>
            <a:r>
              <a:rPr lang="ko-KR" altLang="en-US" dirty="0">
                <a:solidFill>
                  <a:schemeClr val="tx1"/>
                </a:solidFill>
              </a:rPr>
              <a:t>는 점점 줄어든다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altLang="ko-KR" u="sng" dirty="0">
                <a:solidFill>
                  <a:schemeClr val="tx1"/>
                </a:solidFill>
              </a:rPr>
              <a:t>SD</a:t>
            </a:r>
            <a:r>
              <a:rPr lang="ko-KR" altLang="en-US" u="sng" dirty="0">
                <a:solidFill>
                  <a:schemeClr val="tx1"/>
                </a:solidFill>
              </a:rPr>
              <a:t>를 최적의 </a:t>
            </a:r>
            <a:r>
              <a:rPr lang="en-US" altLang="ko-KR" u="sng" dirty="0">
                <a:solidFill>
                  <a:schemeClr val="tx1"/>
                </a:solidFill>
              </a:rPr>
              <a:t>M</a:t>
            </a:r>
            <a:r>
              <a:rPr lang="ko-KR" altLang="en-US" u="sng" dirty="0">
                <a:solidFill>
                  <a:schemeClr val="tx1"/>
                </a:solidFill>
              </a:rPr>
              <a:t>을 찾는 기준으로 하면 안 된다</a:t>
            </a:r>
            <a:r>
              <a:rPr lang="en-US" altLang="ko-KR" u="sng" dirty="0">
                <a:solidFill>
                  <a:schemeClr val="tx1"/>
                </a:solidFill>
              </a:rPr>
              <a:t>.</a:t>
            </a:r>
            <a:endParaRPr lang="ko-KR" altLang="en-US" u="sng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A7397-281C-4709-BCD0-AE287B8E3D30}"/>
              </a:ext>
            </a:extLst>
          </p:cNvPr>
          <p:cNvSpPr txBox="1"/>
          <p:nvPr/>
        </p:nvSpPr>
        <p:spPr>
          <a:xfrm>
            <a:off x="834354" y="5325884"/>
            <a:ext cx="5096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데이터 점이 있는 곳에서는 억지로 가늘고 뾰족한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데이터 점에 가까워 지려고 하여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데이터 점이 </a:t>
            </a:r>
            <a:endParaRPr lang="en-US" altLang="ko-KR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없는 곳에서는 뒤틀려 버린다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9838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</a:schemeClr>
                </a:solidFill>
              </a:rPr>
              <a:t>오버피팅의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741A-5706-44A6-8A11-6F729A0810A5}"/>
              </a:ext>
            </a:extLst>
          </p:cNvPr>
          <p:cNvSpPr txBox="1"/>
          <p:nvPr/>
        </p:nvSpPr>
        <p:spPr>
          <a:xfrm>
            <a:off x="342983" y="1093252"/>
            <a:ext cx="9386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최적의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M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을 찾아보자</a:t>
            </a:r>
            <a:endParaRPr lang="en-US" altLang="ko-KR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예를 들어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데이터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X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와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t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의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4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분의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1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을 테스트 데이터로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나머지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4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분의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3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을 훈련 데이터로 나눈다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훈련에 이용하지 않은 데이터의 평균 제곱 오차를 계산하고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, M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의 평가 기준으로 한다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</a:t>
            </a:r>
          </a:p>
          <a:p>
            <a:pPr algn="just"/>
            <a:endParaRPr lang="en-US" altLang="ko-KR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이 방법을 올 홀드 아웃 검증이라고 한다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7A3D91-AA11-4B67-A44C-D6CC5DF4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211" y="2209578"/>
            <a:ext cx="4011124" cy="40470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CA9A75-0867-4FD5-90CE-1FD77A5E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92" y="4685051"/>
            <a:ext cx="5200650" cy="1571625"/>
          </a:xfrm>
          <a:prstGeom prst="rect">
            <a:avLst/>
          </a:prstGeom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9C5C8733-3367-40A7-8547-83CD46C5F77D}"/>
              </a:ext>
            </a:extLst>
          </p:cNvPr>
          <p:cNvSpPr/>
          <p:nvPr/>
        </p:nvSpPr>
        <p:spPr>
          <a:xfrm>
            <a:off x="1580225" y="2955135"/>
            <a:ext cx="2849732" cy="1457067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일 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SD</a:t>
            </a:r>
            <a:r>
              <a:rPr lang="ko-KR" altLang="en-US" dirty="0">
                <a:solidFill>
                  <a:schemeClr val="tx1"/>
                </a:solidFill>
              </a:rPr>
              <a:t>가 가장 작고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7,9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SD</a:t>
            </a:r>
            <a:r>
              <a:rPr lang="ko-KR" altLang="en-US" dirty="0">
                <a:solidFill>
                  <a:schemeClr val="tx1"/>
                </a:solidFill>
              </a:rPr>
              <a:t>가 커진다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589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</a:schemeClr>
                </a:solidFill>
              </a:rPr>
              <a:t>오버피팅의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741A-5706-44A6-8A11-6F729A0810A5}"/>
              </a:ext>
            </a:extLst>
          </p:cNvPr>
          <p:cNvSpPr txBox="1"/>
          <p:nvPr/>
        </p:nvSpPr>
        <p:spPr>
          <a:xfrm>
            <a:off x="342983" y="1093252"/>
            <a:ext cx="938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M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을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2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부터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9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까지 이동하여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훈련 데이터와 테스트 데이터의 오차를 보자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675505-CD2D-45A4-BB0F-226DEE7F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1" y="1627388"/>
            <a:ext cx="4229100" cy="2857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160E4F-9CF1-4D44-8ED5-397B5C1E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620" y="3843727"/>
            <a:ext cx="3336372" cy="2650498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84693167-A935-4B95-92D0-582204C30F04}"/>
              </a:ext>
            </a:extLst>
          </p:cNvPr>
          <p:cNvSpPr/>
          <p:nvPr/>
        </p:nvSpPr>
        <p:spPr>
          <a:xfrm>
            <a:off x="7039992" y="3949453"/>
            <a:ext cx="3336372" cy="535435"/>
          </a:xfrm>
          <a:prstGeom prst="wedgeRectCallout">
            <a:avLst>
              <a:gd name="adj1" fmla="val -59768"/>
              <a:gd name="adj2" fmla="val -59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5 </a:t>
            </a:r>
            <a:r>
              <a:rPr lang="ko-KR" altLang="en-US" dirty="0">
                <a:solidFill>
                  <a:schemeClr val="tx1"/>
                </a:solidFill>
              </a:rPr>
              <a:t>이상에서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과학습이 일어나고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6C2A11FF-0532-470D-B3FD-AA166601226C}"/>
              </a:ext>
            </a:extLst>
          </p:cNvPr>
          <p:cNvSpPr/>
          <p:nvPr/>
        </p:nvSpPr>
        <p:spPr>
          <a:xfrm>
            <a:off x="7151779" y="4776568"/>
            <a:ext cx="3336372" cy="535435"/>
          </a:xfrm>
          <a:prstGeom prst="wedgeRectCallout">
            <a:avLst>
              <a:gd name="adj1" fmla="val -66687"/>
              <a:gd name="adj2" fmla="val -59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테스트 데이터의 오차가 가장 적은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에서 최적이다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0ADC5-79A7-4663-971C-02D7DA4B0961}"/>
              </a:ext>
            </a:extLst>
          </p:cNvPr>
          <p:cNvSpPr txBox="1"/>
          <p:nvPr/>
        </p:nvSpPr>
        <p:spPr>
          <a:xfrm>
            <a:off x="5656707" y="1861629"/>
            <a:ext cx="5813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분류법에 따라서 결과가 다르게 나오는데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,</a:t>
            </a:r>
          </a:p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오차의 변동을 최대한 줄이는 교차 검증 방법을 사용한다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</a:t>
            </a:r>
          </a:p>
          <a:p>
            <a:pPr algn="just"/>
            <a:endParaRPr lang="en-US" altLang="ko-KR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데이터를 분할하는 종류의 개수로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K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겹 교차 검증으로 부르기도 한다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7289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</a:schemeClr>
                </a:solidFill>
              </a:rPr>
              <a:t>오버피팅의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741A-5706-44A6-8A11-6F729A0810A5}"/>
              </a:ext>
            </a:extLst>
          </p:cNvPr>
          <p:cNvSpPr txBox="1"/>
          <p:nvPr/>
        </p:nvSpPr>
        <p:spPr>
          <a:xfrm>
            <a:off x="342983" y="1093252"/>
            <a:ext cx="938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K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겹 교차 검증</a:t>
            </a:r>
            <a:endParaRPr lang="en-US" altLang="ko-KR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8738CC0-9450-415E-8D78-F7056E1EB060}"/>
              </a:ext>
            </a:extLst>
          </p:cNvPr>
          <p:cNvSpPr/>
          <p:nvPr/>
        </p:nvSpPr>
        <p:spPr>
          <a:xfrm>
            <a:off x="719091" y="1846555"/>
            <a:ext cx="1331651" cy="48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8A45E5E-AF33-4B02-8B89-E259202537B1}"/>
              </a:ext>
            </a:extLst>
          </p:cNvPr>
          <p:cNvSpPr/>
          <p:nvPr/>
        </p:nvSpPr>
        <p:spPr>
          <a:xfrm>
            <a:off x="2867487" y="1846555"/>
            <a:ext cx="1331651" cy="4882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테스트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9F902DB-00B4-48D5-94FE-98B46AE4871E}"/>
              </a:ext>
            </a:extLst>
          </p:cNvPr>
          <p:cNvSpPr/>
          <p:nvPr/>
        </p:nvSpPr>
        <p:spPr>
          <a:xfrm>
            <a:off x="4764349" y="1846555"/>
            <a:ext cx="1331651" cy="48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66A4ECB-FBAC-49F8-B77F-68652FC1B0BD}"/>
              </a:ext>
            </a:extLst>
          </p:cNvPr>
          <p:cNvSpPr/>
          <p:nvPr/>
        </p:nvSpPr>
        <p:spPr>
          <a:xfrm>
            <a:off x="6661211" y="1846555"/>
            <a:ext cx="1331651" cy="48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91F452E-5894-4B22-A596-3A9F132E32AB}"/>
              </a:ext>
            </a:extLst>
          </p:cNvPr>
          <p:cNvSpPr/>
          <p:nvPr/>
        </p:nvSpPr>
        <p:spPr>
          <a:xfrm>
            <a:off x="719091" y="2709920"/>
            <a:ext cx="1331651" cy="48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A680F6-CB14-4EAD-A9C6-4E60DDB77850}"/>
              </a:ext>
            </a:extLst>
          </p:cNvPr>
          <p:cNvSpPr/>
          <p:nvPr/>
        </p:nvSpPr>
        <p:spPr>
          <a:xfrm>
            <a:off x="2867487" y="2709920"/>
            <a:ext cx="1331651" cy="48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5BE0DF1-331F-46B4-B27D-E68552A608E5}"/>
              </a:ext>
            </a:extLst>
          </p:cNvPr>
          <p:cNvSpPr/>
          <p:nvPr/>
        </p:nvSpPr>
        <p:spPr>
          <a:xfrm>
            <a:off x="4764349" y="2709920"/>
            <a:ext cx="1331651" cy="4882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테스트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94FEDD-16A0-4772-A362-5F6EFA3A9650}"/>
              </a:ext>
            </a:extLst>
          </p:cNvPr>
          <p:cNvSpPr/>
          <p:nvPr/>
        </p:nvSpPr>
        <p:spPr>
          <a:xfrm>
            <a:off x="6661211" y="2709920"/>
            <a:ext cx="1331651" cy="48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86D836-A2F8-4775-B10B-09857201800B}"/>
              </a:ext>
            </a:extLst>
          </p:cNvPr>
          <p:cNvSpPr/>
          <p:nvPr/>
        </p:nvSpPr>
        <p:spPr>
          <a:xfrm>
            <a:off x="719091" y="3659809"/>
            <a:ext cx="1331651" cy="48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EF62521-C0AD-4696-94D6-6CF937AF89D0}"/>
              </a:ext>
            </a:extLst>
          </p:cNvPr>
          <p:cNvSpPr/>
          <p:nvPr/>
        </p:nvSpPr>
        <p:spPr>
          <a:xfrm>
            <a:off x="2867487" y="3659809"/>
            <a:ext cx="1331651" cy="48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469C50F-9AF4-449F-B792-5627D4980927}"/>
              </a:ext>
            </a:extLst>
          </p:cNvPr>
          <p:cNvSpPr/>
          <p:nvPr/>
        </p:nvSpPr>
        <p:spPr>
          <a:xfrm>
            <a:off x="4764349" y="3659809"/>
            <a:ext cx="1331651" cy="48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EA72FB4-FE26-433B-B4C3-E544E4877650}"/>
              </a:ext>
            </a:extLst>
          </p:cNvPr>
          <p:cNvSpPr/>
          <p:nvPr/>
        </p:nvSpPr>
        <p:spPr>
          <a:xfrm>
            <a:off x="6661211" y="3659809"/>
            <a:ext cx="1331651" cy="4882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3174A1-BA32-45F3-9459-806B9A5779E5}"/>
              </a:ext>
            </a:extLst>
          </p:cNvPr>
          <p:cNvSpPr txBox="1"/>
          <p:nvPr/>
        </p:nvSpPr>
        <p:spPr>
          <a:xfrm>
            <a:off x="547170" y="4848507"/>
            <a:ext cx="938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마지막에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K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개의 평균 제곱 오차의 평균을 계산하여 이 숫자를 이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M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의 평균값으로 한다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6769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</a:schemeClr>
                </a:solidFill>
              </a:rPr>
              <a:t>오버피팅의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741A-5706-44A6-8A11-6F729A0810A5}"/>
              </a:ext>
            </a:extLst>
          </p:cNvPr>
          <p:cNvSpPr txBox="1"/>
          <p:nvPr/>
        </p:nvSpPr>
        <p:spPr>
          <a:xfrm>
            <a:off x="342983" y="1093252"/>
            <a:ext cx="938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최대 분할 수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K = N,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이 때 테스트 데이터의 크기는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1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이다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이 경우 특별이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LOOCV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라고 한다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</a:t>
            </a:r>
          </a:p>
          <a:p>
            <a:pPr algn="just"/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데이터가 적은 경우 사용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C08D24-770A-467A-9E09-DA950EFE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52" y="1822729"/>
            <a:ext cx="4010025" cy="2238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9D5A29-5A2A-4254-9DCC-BFCB2418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78" y="4309218"/>
            <a:ext cx="4505325" cy="1895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16A9D3-9538-4246-BD71-333E0649AB00}"/>
              </a:ext>
            </a:extLst>
          </p:cNvPr>
          <p:cNvSpPr txBox="1"/>
          <p:nvPr/>
        </p:nvSpPr>
        <p:spPr>
          <a:xfrm>
            <a:off x="5995242" y="5558362"/>
            <a:ext cx="469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위쪽이 각각 훈련 데이터의 평균 제곱 오차이고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, </a:t>
            </a:r>
            <a:r>
              <a:rPr lang="ko-KR" altLang="en-US" i="1" dirty="0" err="1">
                <a:latin typeface="Cambria Math" panose="02040503050406030204" pitchFamily="18" charset="0"/>
                <a:sym typeface="Wingdings" panose="05000000000000000000" pitchFamily="2" charset="2"/>
              </a:rPr>
              <a:t>아랫쪽이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 테스트 데이터에서 평균 제곱 오차이다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760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</a:schemeClr>
                </a:solidFill>
              </a:rPr>
              <a:t>오버피팅의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 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283162-618D-47C3-9F68-1518E480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8" y="1262571"/>
            <a:ext cx="4762500" cy="3143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85DE92-B91F-4788-83C1-6BE031F5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2" y="4496931"/>
            <a:ext cx="2652320" cy="1997294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3CC7CD9-7260-4566-9A3A-6ACE0A0F663A}"/>
              </a:ext>
            </a:extLst>
          </p:cNvPr>
          <p:cNvSpPr/>
          <p:nvPr/>
        </p:nvSpPr>
        <p:spPr>
          <a:xfrm>
            <a:off x="4036380" y="4640877"/>
            <a:ext cx="4119239" cy="954552"/>
          </a:xfrm>
          <a:prstGeom prst="wedgeRectCallout">
            <a:avLst>
              <a:gd name="adj1" fmla="val -60117"/>
              <a:gd name="adj2" fmla="val -25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M=3 </a:t>
            </a:r>
            <a:r>
              <a:rPr lang="ko-KR" altLang="en-US" dirty="0">
                <a:solidFill>
                  <a:schemeClr val="tx1"/>
                </a:solidFill>
              </a:rPr>
              <a:t>에서 적합하다는 결론이 나왔고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 결과는 홀드 아웃 검증보다 신뢰할 수 있는 결과이다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CC0CA-130F-42F0-B758-C9E8A2B0056D}"/>
              </a:ext>
            </a:extLst>
          </p:cNvPr>
          <p:cNvSpPr txBox="1"/>
          <p:nvPr/>
        </p:nvSpPr>
        <p:spPr>
          <a:xfrm>
            <a:off x="6229164" y="1439124"/>
            <a:ext cx="469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교차 검증은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M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을 구하기 위한 방법이고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,</a:t>
            </a:r>
          </a:p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이 결과를 이용해서 모델 매개 변수를 계산한다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200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</a:schemeClr>
                </a:solidFill>
              </a:rPr>
              <a:t>오버피팅의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6A8DEC-B616-412F-B3CD-3C250878C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28" y="1451222"/>
            <a:ext cx="4153054" cy="19311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193EBE-3639-41AE-A6EF-FCE74F24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50" y="3635130"/>
            <a:ext cx="2371725" cy="2466975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25D13FD4-1A71-489C-8336-1B101C937474}"/>
              </a:ext>
            </a:extLst>
          </p:cNvPr>
          <p:cNvSpPr/>
          <p:nvPr/>
        </p:nvSpPr>
        <p:spPr>
          <a:xfrm>
            <a:off x="4036380" y="4124917"/>
            <a:ext cx="5009966" cy="954552"/>
          </a:xfrm>
          <a:prstGeom prst="wedgeRectCallout">
            <a:avLst>
              <a:gd name="adj1" fmla="val -60117"/>
              <a:gd name="adj2" fmla="val -25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오차의 표준 편차 </a:t>
            </a:r>
            <a:r>
              <a:rPr lang="en-US" altLang="ko-KR" dirty="0">
                <a:solidFill>
                  <a:schemeClr val="tx1"/>
                </a:solidFill>
              </a:rPr>
              <a:t>SD = 4.37cm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테스트 데이터의 오차의 표준 편차 </a:t>
            </a:r>
            <a:r>
              <a:rPr lang="en-US" altLang="ko-KR" dirty="0">
                <a:solidFill>
                  <a:schemeClr val="tx1"/>
                </a:solidFill>
              </a:rPr>
              <a:t>= 6.51cm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55C60-6AD6-4545-A7E6-E3770927644B}"/>
              </a:ext>
            </a:extLst>
          </p:cNvPr>
          <p:cNvSpPr txBox="1"/>
          <p:nvPr/>
        </p:nvSpPr>
        <p:spPr>
          <a:xfrm>
            <a:off x="6229164" y="1439124"/>
            <a:ext cx="46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테스트 데이터처럼 데이터 수가 적은 경우에는</a:t>
            </a:r>
            <a:endParaRPr lang="en-US" altLang="ko-KR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교차 검증이 유용하다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데이터 수가 클수록 계산에 시간이 많이 걸린다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이 경우 홀드 아웃 검증을 사용하면 좋을 것이다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3895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508185-D31A-47D7-9264-196F62F72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평행 사변형 1">
            <a:extLst>
              <a:ext uri="{FF2B5EF4-FFF2-40B4-BE49-F238E27FC236}">
                <a16:creationId xmlns:a16="http://schemas.microsoft.com/office/drawing/2014/main" id="{99906B24-1957-4F18-B55E-163EB7DED8B3}"/>
              </a:ext>
            </a:extLst>
          </p:cNvPr>
          <p:cNvSpPr/>
          <p:nvPr/>
        </p:nvSpPr>
        <p:spPr>
          <a:xfrm flipH="1">
            <a:off x="-10194" y="-9358"/>
            <a:ext cx="5734556" cy="6879196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20615 w 5724362"/>
              <a:gd name="connsiteY2" fmla="*/ 16042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  <a:gd name="connsiteX0" fmla="*/ 0 w 5734556"/>
              <a:gd name="connsiteY0" fmla="*/ 6867358 h 6879196"/>
              <a:gd name="connsiteX1" fmla="*/ 2340529 w 5734556"/>
              <a:gd name="connsiteY1" fmla="*/ 9358 h 6879196"/>
              <a:gd name="connsiteX2" fmla="*/ 5733315 w 5734556"/>
              <a:gd name="connsiteY2" fmla="*/ 0 h 6879196"/>
              <a:gd name="connsiteX3" fmla="*/ 5724362 w 5734556"/>
              <a:gd name="connsiteY3" fmla="*/ 6879196 h 6879196"/>
              <a:gd name="connsiteX4" fmla="*/ 0 w 5734556"/>
              <a:gd name="connsiteY4" fmla="*/ 6867358 h 687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4556" h="6879196">
                <a:moveTo>
                  <a:pt x="0" y="6867358"/>
                </a:moveTo>
                <a:lnTo>
                  <a:pt x="2340529" y="9358"/>
                </a:lnTo>
                <a:lnTo>
                  <a:pt x="5733315" y="0"/>
                </a:lnTo>
                <a:cubicBezTo>
                  <a:pt x="5739911" y="2289946"/>
                  <a:pt x="5717766" y="4589250"/>
                  <a:pt x="5724362" y="6879196"/>
                </a:cubicBezTo>
                <a:lnTo>
                  <a:pt x="0" y="6867358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4051BC-3896-4B62-95D2-E80183229B50}"/>
              </a:ext>
            </a:extLst>
          </p:cNvPr>
          <p:cNvSpPr txBox="1"/>
          <p:nvPr/>
        </p:nvSpPr>
        <p:spPr>
          <a:xfrm>
            <a:off x="471339" y="3429000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새로운 모델의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2812E-EA57-43E7-8947-8BB35A2B4680}"/>
              </a:ext>
            </a:extLst>
          </p:cNvPr>
          <p:cNvSpPr txBox="1"/>
          <p:nvPr/>
        </p:nvSpPr>
        <p:spPr>
          <a:xfrm>
            <a:off x="471338" y="2782669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Part 6</a:t>
            </a:r>
            <a:endParaRPr lang="ko-KR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244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새로운 모델의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741A-5706-44A6-8A11-6F729A0810A5}"/>
              </a:ext>
            </a:extLst>
          </p:cNvPr>
          <p:cNvSpPr txBox="1"/>
          <p:nvPr/>
        </p:nvSpPr>
        <p:spPr>
          <a:xfrm>
            <a:off x="449515" y="2096429"/>
            <a:ext cx="938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25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세에서 그래프가 급격히 내려간다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  30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세 주위의 데이터가 충분하지 않았기 때문에 일어난 일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7731A7-48AB-4144-B858-559CA9AEB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8" t="12217" r="278" b="2"/>
          <a:stretch/>
        </p:blipFill>
        <p:spPr>
          <a:xfrm>
            <a:off x="538291" y="2900215"/>
            <a:ext cx="2371725" cy="21655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BC1AC-B1D6-4AB1-91A5-6E8E823DEC1C}"/>
                  </a:ext>
                </a:extLst>
              </p:cNvPr>
              <p:cNvSpPr txBox="1"/>
              <p:nvPr/>
            </p:nvSpPr>
            <p:spPr>
              <a:xfrm>
                <a:off x="3308125" y="3171495"/>
                <a:ext cx="754926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지식에 해당하는 모델을 직접 만들자</a:t>
                </a:r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ctr"/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모델 </a:t>
                </a:r>
                <a:r>
                  <a:rPr lang="en-US" altLang="ko-KR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A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/>
                <a:r>
                  <a:rPr lang="ko-KR" altLang="en-US" i="1" dirty="0" err="1">
                    <a:latin typeface="Cambria Math" panose="02040503050406030204" pitchFamily="18" charset="0"/>
                    <a:sym typeface="Wingdings" panose="05000000000000000000" pitchFamily="2" charset="2"/>
                  </a:rPr>
                  <a:t>지금까지와</a:t>
                </a:r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동일하게 평균 제곱 오차 </a:t>
                </a:r>
                <a:r>
                  <a:rPr lang="en-US" altLang="ko-KR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J</a:t>
                </a:r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가 최소가 되도록 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를</m:t>
                    </m:r>
                  </m:oMath>
                </a14:m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선택 </a:t>
                </a:r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BC1AC-B1D6-4AB1-91A5-6E8E823DE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125" y="3171495"/>
                <a:ext cx="7549266" cy="1477328"/>
              </a:xfrm>
              <a:prstGeom prst="rect">
                <a:avLst/>
              </a:prstGeom>
              <a:blipFill>
                <a:blip r:embed="rId3"/>
                <a:stretch>
                  <a:fillRect l="-727" t="-1646" b="-5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99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39D4A0-DD3D-4590-B32C-5462FD69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30" y="1703128"/>
            <a:ext cx="4003321" cy="250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E62858-06DC-4214-A702-606D7A7791D5}"/>
                  </a:ext>
                </a:extLst>
              </p:cNvPr>
              <p:cNvSpPr txBox="1"/>
              <p:nvPr/>
            </p:nvSpPr>
            <p:spPr>
              <a:xfrm>
                <a:off x="5681015" y="2067434"/>
                <a:ext cx="4656724" cy="1600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sz="2600" dirty="0"/>
                  <a:t>을</a:t>
                </a:r>
                <a:r>
                  <a:rPr lang="en-US" altLang="ko-KR" sz="2600" dirty="0"/>
                  <a:t> ‘</a:t>
                </a:r>
                <a:r>
                  <a:rPr lang="ko-KR" altLang="en-US" sz="2600" dirty="0"/>
                  <a:t>입력 변수</a:t>
                </a:r>
                <a:r>
                  <a:rPr lang="en-US" altLang="ko-KR" sz="2600" dirty="0"/>
                  <a:t>’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sz="2600" i="1" dirty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600" dirty="0"/>
                  <a:t> ‘</a:t>
                </a:r>
                <a:r>
                  <a:rPr lang="ko-KR" altLang="en-US" sz="2600" dirty="0"/>
                  <a:t>목표 변수</a:t>
                </a:r>
                <a:r>
                  <a:rPr lang="en-US" altLang="ko-KR" sz="2600" dirty="0"/>
                  <a:t>(target)’</a:t>
                </a:r>
              </a:p>
              <a:p>
                <a:endParaRPr lang="en-US" altLang="ko-KR" sz="2600" dirty="0"/>
              </a:p>
              <a:p>
                <a:r>
                  <a:rPr lang="en-US" altLang="ko-KR" sz="2600" dirty="0"/>
                  <a:t>‘X</a:t>
                </a:r>
                <a:r>
                  <a:rPr lang="ko-KR" altLang="en-US" sz="2600" dirty="0"/>
                  <a:t>를 입력 데이터</a:t>
                </a:r>
                <a:r>
                  <a:rPr lang="en-US" altLang="ko-KR" sz="2600" dirty="0"/>
                  <a:t>, t</a:t>
                </a:r>
                <a:r>
                  <a:rPr lang="ko-KR" altLang="en-US" sz="2600" dirty="0"/>
                  <a:t>를 목표 데이터</a:t>
                </a:r>
                <a:r>
                  <a:rPr lang="en-US" altLang="ko-KR" sz="2600" dirty="0"/>
                  <a:t>’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E62858-06DC-4214-A702-606D7A779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015" y="2067434"/>
                <a:ext cx="4656724" cy="1600438"/>
              </a:xfrm>
              <a:prstGeom prst="rect">
                <a:avLst/>
              </a:prstGeom>
              <a:blipFill>
                <a:blip r:embed="rId3"/>
                <a:stretch>
                  <a:fillRect l="-4319" t="-7224" r="-3272" b="-11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10AFFC-D0A8-46B3-84B1-8D249C9E26CA}"/>
              </a:ext>
            </a:extLst>
          </p:cNvPr>
          <p:cNvSpPr/>
          <p:nvPr/>
        </p:nvSpPr>
        <p:spPr>
          <a:xfrm>
            <a:off x="5745023" y="5382883"/>
            <a:ext cx="59987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데이터베이스에 없는 사람의 나이에 </a:t>
            </a:r>
            <a:endParaRPr lang="en-US" altLang="ko-KR" sz="2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대해 그 사람의 키 </a:t>
            </a:r>
            <a:r>
              <a:rPr lang="en-US" altLang="ko-KR" sz="2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ko-KR" altLang="en-US" sz="2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예측하는 것이 목표이다</a:t>
            </a:r>
            <a:r>
              <a:rPr lang="en-US" altLang="ko-KR" sz="2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F68FD9-B790-4235-971A-174AF0B89461}"/>
                  </a:ext>
                </a:extLst>
              </p:cNvPr>
              <p:cNvSpPr txBox="1"/>
              <p:nvPr/>
            </p:nvSpPr>
            <p:spPr>
              <a:xfrm>
                <a:off x="852418" y="4600874"/>
                <a:ext cx="4272003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dirty="0"/>
                  <a:t>나이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와 키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세트로 된 데이터</a:t>
                </a:r>
                <a:r>
                  <a:rPr lang="en-US" altLang="ko-KR" dirty="0"/>
                  <a:t>, n</a:t>
                </a:r>
                <a:r>
                  <a:rPr lang="ko-KR" altLang="en-US" dirty="0"/>
                  <a:t>은 인덱스</a:t>
                </a:r>
                <a:endParaRPr lang="en-US" altLang="ko-KR" dirty="0"/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은 인원수</a:t>
                </a:r>
                <a:r>
                  <a:rPr lang="en-US" altLang="ko-KR" dirty="0"/>
                  <a:t>, N=16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다음과 같은 세로벡터로 표현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F68FD9-B790-4235-971A-174AF0B89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18" y="4600874"/>
                <a:ext cx="4272003" cy="1107996"/>
              </a:xfrm>
              <a:prstGeom prst="rect">
                <a:avLst/>
              </a:prstGeom>
              <a:blipFill>
                <a:blip r:embed="rId4"/>
                <a:stretch>
                  <a:fillRect l="-3424" t="-7735" r="-2710" b="-12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07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새로운 모델의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A7EDCE-49BB-4516-90E3-A379AF2C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58" y="1669508"/>
            <a:ext cx="4667250" cy="1209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2089FC-1CF3-4E12-B4CF-37746F225A9E}"/>
              </a:ext>
            </a:extLst>
          </p:cNvPr>
          <p:cNvSpPr txBox="1"/>
          <p:nvPr/>
        </p:nvSpPr>
        <p:spPr>
          <a:xfrm>
            <a:off x="628558" y="3180592"/>
            <a:ext cx="10344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최적화 함수 </a:t>
            </a:r>
            <a:r>
              <a:rPr lang="en-US" altLang="ko-KR" i="1" dirty="0" err="1">
                <a:latin typeface="Cambria Math" panose="02040503050406030204" pitchFamily="18" charset="0"/>
                <a:sym typeface="Wingdings" panose="05000000000000000000" pitchFamily="2" charset="2"/>
              </a:rPr>
              <a:t>fit_model_A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(</a:t>
            </a:r>
            <a:r>
              <a:rPr lang="en-US" altLang="ko-KR" i="1" dirty="0" err="1">
                <a:latin typeface="Cambria Math" panose="02040503050406030204" pitchFamily="18" charset="0"/>
                <a:sym typeface="Wingdings" panose="05000000000000000000" pitchFamily="2" charset="2"/>
              </a:rPr>
              <a:t>w_init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, x, t)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의 인수에는 반복 연산을 위한 매개 변수의 초기 값 </a:t>
            </a:r>
            <a:r>
              <a:rPr lang="en-US" altLang="ko-KR" i="1" dirty="0" err="1">
                <a:latin typeface="Cambria Math" panose="02040503050406030204" pitchFamily="18" charset="0"/>
                <a:sym typeface="Wingdings" panose="05000000000000000000" pitchFamily="2" charset="2"/>
              </a:rPr>
              <a:t>w_init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입력 데이터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x,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목표 데이터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FFF5EE-CA2F-45D3-8580-A9DBCBBBE389}"/>
              </a:ext>
            </a:extLst>
          </p:cNvPr>
          <p:cNvSpPr txBox="1"/>
          <p:nvPr/>
        </p:nvSpPr>
        <p:spPr>
          <a:xfrm>
            <a:off x="708458" y="4916768"/>
            <a:ext cx="1034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함수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내부의 아래 부분에서 </a:t>
            </a:r>
            <a:r>
              <a:rPr lang="en-US" altLang="ko-KR" i="1" dirty="0" err="1">
                <a:latin typeface="Cambria Math" panose="02040503050406030204" pitchFamily="18" charset="0"/>
                <a:sym typeface="Wingdings" panose="05000000000000000000" pitchFamily="2" charset="2"/>
              </a:rPr>
              <a:t>mse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를 최소화하는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w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를 계산한다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00187A-F030-4E7A-B8E2-146974F03B7B}"/>
              </a:ext>
            </a:extLst>
          </p:cNvPr>
          <p:cNvSpPr/>
          <p:nvPr/>
        </p:nvSpPr>
        <p:spPr>
          <a:xfrm>
            <a:off x="1292441" y="4141013"/>
            <a:ext cx="96071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res1 = minimize(</a:t>
            </a:r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mse_model_A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w_init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args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=(x, t), method=“</a:t>
            </a:r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powell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”)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4648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새로운 모델의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741A-5706-44A6-8A11-6F729A0810A5}"/>
              </a:ext>
            </a:extLst>
          </p:cNvPr>
          <p:cNvSpPr txBox="1"/>
          <p:nvPr/>
        </p:nvSpPr>
        <p:spPr>
          <a:xfrm>
            <a:off x="6945714" y="5757165"/>
            <a:ext cx="453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그래프는 나이가 들면서 동시에 키가 커지며 일정한 값에서 수렴하는 형태</a:t>
            </a:r>
            <a:endParaRPr lang="en-US" altLang="ko-KR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0CF14C-7D0E-4BED-863A-86309DFF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01" y="947962"/>
            <a:ext cx="4275771" cy="5756812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1C2D8D3-E15F-4B18-BD37-62796C8EF0A3}"/>
              </a:ext>
            </a:extLst>
          </p:cNvPr>
          <p:cNvSpPr/>
          <p:nvPr/>
        </p:nvSpPr>
        <p:spPr>
          <a:xfrm>
            <a:off x="3881905" y="3688672"/>
            <a:ext cx="2581038" cy="550415"/>
          </a:xfrm>
          <a:prstGeom prst="wedgeRectCallout">
            <a:avLst>
              <a:gd name="adj1" fmla="val -68081"/>
              <a:gd name="adj2" fmla="val 495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최적의 매개변수 </a:t>
            </a:r>
            <a:r>
              <a:rPr lang="ko-KR" altLang="en-US" dirty="0" err="1">
                <a:solidFill>
                  <a:schemeClr val="tx1"/>
                </a:solidFill>
              </a:rPr>
              <a:t>구해줌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3CF9F9-180E-4552-AFFD-C7EEF1777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659" y="3074634"/>
            <a:ext cx="2409825" cy="2590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말풍선: 사각형 12">
                <a:extLst>
                  <a:ext uri="{FF2B5EF4-FFF2-40B4-BE49-F238E27FC236}">
                    <a16:creationId xmlns:a16="http://schemas.microsoft.com/office/drawing/2014/main" id="{A225E136-B733-42FB-87EB-57EE812A7A72}"/>
                  </a:ext>
                </a:extLst>
              </p:cNvPr>
              <p:cNvSpPr/>
              <p:nvPr/>
            </p:nvSpPr>
            <p:spPr>
              <a:xfrm>
                <a:off x="9212484" y="3779018"/>
                <a:ext cx="2779017" cy="1506064"/>
              </a:xfrm>
              <a:prstGeom prst="wedgeRectCallout">
                <a:avLst>
                  <a:gd name="adj1" fmla="val -65280"/>
                  <a:gd name="adj2" fmla="val -2262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수치 계산으로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최적화오차의 표준 편차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SD = 3.86cm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거의 완벽하게 데이터에 밀착되었다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3" name="말풍선: 사각형 12">
                <a:extLst>
                  <a:ext uri="{FF2B5EF4-FFF2-40B4-BE49-F238E27FC236}">
                    <a16:creationId xmlns:a16="http://schemas.microsoft.com/office/drawing/2014/main" id="{A225E136-B733-42FB-87EB-57EE812A7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484" y="3779018"/>
                <a:ext cx="2779017" cy="1506064"/>
              </a:xfrm>
              <a:prstGeom prst="wedgeRectCallout">
                <a:avLst>
                  <a:gd name="adj1" fmla="val -65280"/>
                  <a:gd name="adj2" fmla="val -2262"/>
                </a:avLst>
              </a:prstGeom>
              <a:blipFill>
                <a:blip r:embed="rId4"/>
                <a:stretch>
                  <a:fillRect r="-3396" b="-48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40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617CE83-49F5-446C-A424-9DE103BD9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평행 사변형 1">
            <a:extLst>
              <a:ext uri="{FF2B5EF4-FFF2-40B4-BE49-F238E27FC236}">
                <a16:creationId xmlns:a16="http://schemas.microsoft.com/office/drawing/2014/main" id="{06808FBB-7F3F-4835-8AE9-4938D1DFB763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4A17F-62C3-4458-A285-029704B2A614}"/>
              </a:ext>
            </a:extLst>
          </p:cNvPr>
          <p:cNvSpPr txBox="1"/>
          <p:nvPr/>
        </p:nvSpPr>
        <p:spPr>
          <a:xfrm>
            <a:off x="471339" y="3429000"/>
            <a:ext cx="241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모델의 선택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FE837-260D-4AF4-9A93-D0F492439B76}"/>
              </a:ext>
            </a:extLst>
          </p:cNvPr>
          <p:cNvSpPr txBox="1"/>
          <p:nvPr/>
        </p:nvSpPr>
        <p:spPr>
          <a:xfrm>
            <a:off x="471338" y="2782669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Part 7</a:t>
            </a:r>
            <a:endParaRPr lang="ko-KR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DD9C4E4-6B59-4213-9BD6-4C77C3667FE0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08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모델의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741A-5706-44A6-8A11-6F729A0810A5}"/>
              </a:ext>
            </a:extLst>
          </p:cNvPr>
          <p:cNvSpPr txBox="1"/>
          <p:nvPr/>
        </p:nvSpPr>
        <p:spPr>
          <a:xfrm>
            <a:off x="449515" y="1670301"/>
            <a:ext cx="938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모델 간의 비교 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미지의 데이터에 대한 예측 정확도로 평가</a:t>
            </a:r>
            <a:endParaRPr lang="en-US" altLang="ko-KR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  <a:sym typeface="Wingdings" panose="05000000000000000000" pitchFamily="2" charset="2"/>
              </a:rPr>
              <a:t>홀드 아웃 검증과 교차 검증 모델로 모델의 좋고 나쁨을 평가</a:t>
            </a:r>
            <a:r>
              <a:rPr lang="en-US" altLang="ko-KR" i="1" dirty="0">
                <a:latin typeface="Cambria Math" panose="02040503050406030204" pitchFamily="18" charset="0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98987B-8C82-4FC4-84DD-6D211F3B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56" y="2316632"/>
            <a:ext cx="4422836" cy="4224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76F1D9-A9AC-46F2-8F99-E5F4C7C0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33" y="3865513"/>
            <a:ext cx="3233642" cy="2419878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A7BCB98-872C-472E-958D-F8DA9092A663}"/>
              </a:ext>
            </a:extLst>
          </p:cNvPr>
          <p:cNvSpPr/>
          <p:nvPr/>
        </p:nvSpPr>
        <p:spPr>
          <a:xfrm>
            <a:off x="8822606" y="3315690"/>
            <a:ext cx="2958062" cy="1478251"/>
          </a:xfrm>
          <a:prstGeom prst="wedgeRectCallout">
            <a:avLst>
              <a:gd name="adj1" fmla="val -36333"/>
              <a:gd name="adj2" fmla="val 743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새롭게 만든 모델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ko-KR" altLang="en-US" dirty="0">
                <a:solidFill>
                  <a:schemeClr val="tx1"/>
                </a:solidFill>
              </a:rPr>
              <a:t>의 오차는 </a:t>
            </a:r>
            <a:r>
              <a:rPr lang="en-US" altLang="ko-KR" dirty="0">
                <a:solidFill>
                  <a:schemeClr val="tx1"/>
                </a:solidFill>
              </a:rPr>
              <a:t>4.72cm</a:t>
            </a:r>
            <a:r>
              <a:rPr lang="ko-KR" altLang="en-US" dirty="0">
                <a:solidFill>
                  <a:schemeClr val="tx1"/>
                </a:solidFill>
              </a:rPr>
              <a:t>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 기저 모델 보다 모델 </a:t>
            </a:r>
            <a:r>
              <a:rPr lang="en-US" altLang="ko-KR" dirty="0">
                <a:solidFill>
                  <a:schemeClr val="tx1"/>
                </a:solidFill>
              </a:rPr>
              <a:t>A </a:t>
            </a:r>
            <a:r>
              <a:rPr lang="ko-KR" altLang="en-US" dirty="0">
                <a:solidFill>
                  <a:schemeClr val="tx1"/>
                </a:solidFill>
              </a:rPr>
              <a:t>쪽이 데이터에 잘 어울린다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9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4B18A-D74A-40BC-857B-222CEF0B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91" y="4165164"/>
            <a:ext cx="6957880" cy="2156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31A437-E5D6-4D05-B114-6313CF63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2" y="1427112"/>
            <a:ext cx="6515100" cy="2543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F78DA9-4F90-44C5-AB1D-B938D9A7CAB2}"/>
              </a:ext>
            </a:extLst>
          </p:cNvPr>
          <p:cNvSpPr txBox="1"/>
          <p:nvPr/>
        </p:nvSpPr>
        <p:spPr>
          <a:xfrm>
            <a:off x="7562357" y="1830427"/>
            <a:ext cx="3462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500" dirty="0"/>
              <a:t>16</a:t>
            </a:r>
            <a:r>
              <a:rPr lang="ko-KR" altLang="en-US" sz="1500" dirty="0"/>
              <a:t>명의 나이 </a:t>
            </a:r>
            <a:r>
              <a:rPr lang="en-US" altLang="ko-KR" sz="1500" dirty="0"/>
              <a:t>x</a:t>
            </a:r>
            <a:r>
              <a:rPr lang="ko-KR" altLang="en-US" sz="1500" dirty="0"/>
              <a:t>를 임의로 결정</a:t>
            </a:r>
            <a:endParaRPr lang="en-US" altLang="ko-KR" sz="1500" dirty="0"/>
          </a:p>
          <a:p>
            <a:pPr algn="just"/>
            <a:r>
              <a:rPr lang="en-US" altLang="ko-KR" sz="1500" dirty="0"/>
              <a:t>(A)</a:t>
            </a:r>
            <a:r>
              <a:rPr lang="ko-KR" altLang="en-US" sz="1500" dirty="0"/>
              <a:t>에서 </a:t>
            </a:r>
            <a:r>
              <a:rPr lang="en-US" altLang="ko-KR" sz="1500" dirty="0"/>
              <a:t>X</a:t>
            </a:r>
            <a:r>
              <a:rPr lang="ko-KR" altLang="en-US" sz="1500" dirty="0"/>
              <a:t>로 </a:t>
            </a:r>
            <a:r>
              <a:rPr lang="en-US" altLang="ko-KR" sz="1500" dirty="0"/>
              <a:t>T</a:t>
            </a:r>
            <a:r>
              <a:rPr lang="ko-KR" altLang="en-US" sz="1500" dirty="0"/>
              <a:t>를 결정</a:t>
            </a:r>
            <a:endParaRPr lang="en-US" altLang="ko-KR" sz="1500" dirty="0"/>
          </a:p>
          <a:p>
            <a:pPr algn="just"/>
            <a:r>
              <a:rPr lang="en-US" altLang="ko-KR" sz="1500" dirty="0"/>
              <a:t>(B)</a:t>
            </a:r>
            <a:r>
              <a:rPr lang="ko-KR" altLang="en-US" sz="1500" dirty="0"/>
              <a:t>에서 생성한 데이터를 </a:t>
            </a:r>
            <a:r>
              <a:rPr lang="en-US" altLang="ko-KR" sz="1500" dirty="0"/>
              <a:t>‘ch5_data.npz’</a:t>
            </a:r>
            <a:r>
              <a:rPr lang="ko-KR" altLang="en-US" sz="1500" dirty="0"/>
              <a:t>에 저장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29B837-7354-4C5F-85D5-FA8A31BDA166}"/>
              </a:ext>
            </a:extLst>
          </p:cNvPr>
          <p:cNvSpPr/>
          <p:nvPr/>
        </p:nvSpPr>
        <p:spPr>
          <a:xfrm>
            <a:off x="8290327" y="5673616"/>
            <a:ext cx="373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9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np.savez</a:t>
            </a:r>
            <a:r>
              <a:rPr lang="en-US" altLang="ko-KR" sz="1200" dirty="0">
                <a:solidFill>
                  <a:srgbClr val="09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 </a:t>
            </a:r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err="1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여러개의</a:t>
            </a:r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배열을 </a:t>
            </a:r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압축되지 않은 </a:t>
            </a:r>
            <a:endParaRPr lang="en-US" altLang="ko-KR" sz="1200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200" dirty="0" err="1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npz</a:t>
            </a:r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포맷 파일로 저장하기</a:t>
            </a:r>
            <a:endParaRPr lang="en-US" altLang="ko-KR" sz="1200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Rand()</a:t>
            </a:r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A3A3A3"/>
                </a:solidFill>
              </a:rPr>
              <a:t>명령은 </a:t>
            </a:r>
            <a:r>
              <a:rPr lang="en-US" altLang="ko-KR" sz="1200" dirty="0">
                <a:solidFill>
                  <a:srgbClr val="A3A3A3"/>
                </a:solidFill>
              </a:rPr>
              <a:t>0</a:t>
            </a:r>
            <a:r>
              <a:rPr lang="ko-KR" altLang="en-US" sz="1200" dirty="0">
                <a:solidFill>
                  <a:srgbClr val="A3A3A3"/>
                </a:solidFill>
              </a:rPr>
              <a:t>과 </a:t>
            </a:r>
            <a:r>
              <a:rPr lang="en-US" altLang="ko-KR" sz="1200" dirty="0">
                <a:solidFill>
                  <a:srgbClr val="A3A3A3"/>
                </a:solidFill>
              </a:rPr>
              <a:t>1</a:t>
            </a:r>
            <a:r>
              <a:rPr lang="ko-KR" altLang="en-US" sz="1200" dirty="0">
                <a:solidFill>
                  <a:srgbClr val="A3A3A3"/>
                </a:solidFill>
              </a:rPr>
              <a:t>사이의 난수를 발생시키는 명령으로 인수로 받은 숫자 횟수만큼 난수를 발생시킨다</a:t>
            </a:r>
            <a:r>
              <a:rPr lang="en-US" altLang="ko-KR" sz="1200" dirty="0">
                <a:solidFill>
                  <a:srgbClr val="A3A3A3"/>
                </a:solidFill>
              </a:rPr>
              <a:t>.</a:t>
            </a:r>
            <a:endParaRPr lang="ko-KR" altLang="en-US" sz="1200" dirty="0">
              <a:solidFill>
                <a:srgbClr val="A3A3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7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78DA9-4F90-44C5-AB1D-B938D9A7CAB2}"/>
              </a:ext>
            </a:extLst>
          </p:cNvPr>
          <p:cNvSpPr txBox="1"/>
          <p:nvPr/>
        </p:nvSpPr>
        <p:spPr>
          <a:xfrm>
            <a:off x="1404181" y="3557017"/>
            <a:ext cx="383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X</a:t>
            </a:r>
            <a:r>
              <a:rPr lang="ko-KR" altLang="en-US" sz="1200" dirty="0"/>
              <a:t>를 출력</a:t>
            </a:r>
            <a:r>
              <a:rPr lang="en-US" altLang="ko-KR" sz="1200" dirty="0"/>
              <a:t>,</a:t>
            </a:r>
          </a:p>
          <a:p>
            <a:pPr algn="just"/>
            <a:r>
              <a:rPr lang="en-US" altLang="ko-KR" sz="1200" dirty="0"/>
              <a:t>- </a:t>
            </a:r>
            <a:r>
              <a:rPr lang="en-US" altLang="ko-KR" sz="1200" dirty="0" err="1"/>
              <a:t>np.round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사용해 반올림하여 표시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998505-368B-45B3-847B-F6C5127B9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15" y="1676400"/>
            <a:ext cx="67341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3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5CA2D-B43D-4C55-9996-61B4D28B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91" y="1882259"/>
            <a:ext cx="6391275" cy="1362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1221952" y="1317657"/>
            <a:ext cx="2654893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</a:t>
            </a:r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그래프 표시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DA2BC1-3DAC-4665-BDDF-65C0C7DC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02" y="2693641"/>
            <a:ext cx="5814714" cy="38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70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1638502" y="1405929"/>
            <a:ext cx="128913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직선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DA2BC1-3DAC-4665-BDDF-65C0C7DC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2" y="2118239"/>
            <a:ext cx="5814714" cy="3871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02BA3F-6E01-4B36-A485-072C093FB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00" y="4158257"/>
            <a:ext cx="5732292" cy="192924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170AE4-BFC8-469D-9DEA-3B60B2BD29FB}"/>
              </a:ext>
            </a:extLst>
          </p:cNvPr>
          <p:cNvCxnSpPr>
            <a:cxnSpLocks/>
          </p:cNvCxnSpPr>
          <p:nvPr/>
        </p:nvCxnSpPr>
        <p:spPr>
          <a:xfrm flipV="1">
            <a:off x="976544" y="2281561"/>
            <a:ext cx="4154749" cy="2485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1A208-AF4A-4675-8072-C80D518790B9}"/>
              </a:ext>
            </a:extLst>
          </p:cNvPr>
          <p:cNvSpPr txBox="1"/>
          <p:nvPr/>
        </p:nvSpPr>
        <p:spPr>
          <a:xfrm>
            <a:off x="3047861" y="3524436"/>
            <a:ext cx="3894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b="1" dirty="0"/>
              <a:t>어느정도 오차를 허용하여 직선을 긋는 것으로 예측할 수 있다</a:t>
            </a:r>
            <a:r>
              <a:rPr lang="en-US" altLang="ko-KR" sz="12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08CA13-E1BA-409A-9B30-F0F87744C140}"/>
                  </a:ext>
                </a:extLst>
              </p:cNvPr>
              <p:cNvSpPr txBox="1"/>
              <p:nvPr/>
            </p:nvSpPr>
            <p:spPr>
              <a:xfrm>
                <a:off x="8181949" y="2411618"/>
                <a:ext cx="1761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08CA13-E1BA-409A-9B30-F0F87744C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49" y="2411618"/>
                <a:ext cx="1761251" cy="276999"/>
              </a:xfrm>
              <a:prstGeom prst="rect">
                <a:avLst/>
              </a:prstGeom>
              <a:blipFill>
                <a:blip r:embed="rId4"/>
                <a:stretch>
                  <a:fillRect l="-2422" r="-692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E4D7C7-3207-479F-9674-F495D46063B8}"/>
                  </a:ext>
                </a:extLst>
              </p:cNvPr>
              <p:cNvSpPr txBox="1"/>
              <p:nvPr/>
            </p:nvSpPr>
            <p:spPr>
              <a:xfrm>
                <a:off x="7382902" y="2735270"/>
                <a:ext cx="38325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dirty="0"/>
                  <a:t>기울기인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2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sz="1200" dirty="0"/>
                  <a:t> 절편을 나타내는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dirty="0"/>
                  <a:t>에 적당한 값을 넣으면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다양한 위치와 기울기의 직선을 만들 수 있습니다</a:t>
                </a:r>
                <a:r>
                  <a:rPr lang="en-US" altLang="ko-KR" sz="1200" dirty="0"/>
                  <a:t>.</a:t>
                </a:r>
              </a:p>
              <a:p>
                <a:pPr algn="just"/>
                <a:r>
                  <a:rPr lang="ko-KR" altLang="en-US" sz="1200" dirty="0"/>
                  <a:t>수식에 </a:t>
                </a:r>
                <a:r>
                  <a:rPr lang="en-US" altLang="ko-KR" sz="1200" dirty="0"/>
                  <a:t>x</a:t>
                </a:r>
                <a:r>
                  <a:rPr lang="ko-KR" altLang="en-US" sz="1200" dirty="0"/>
                  <a:t>에 맞는 </a:t>
                </a:r>
                <a:r>
                  <a:rPr lang="en-US" altLang="ko-KR" sz="1200" dirty="0"/>
                  <a:t>y(x)</a:t>
                </a:r>
                <a:r>
                  <a:rPr lang="ko-KR" altLang="en-US" sz="1200" dirty="0"/>
                  <a:t>를 출력하는 함수 임으로 </a:t>
                </a:r>
                <a:r>
                  <a:rPr lang="en-US" altLang="ko-KR" sz="1200" dirty="0"/>
                  <a:t>y(x)</a:t>
                </a:r>
                <a:r>
                  <a:rPr lang="ko-KR" altLang="en-US" sz="1200" dirty="0"/>
                  <a:t>는 </a:t>
                </a:r>
                <a:r>
                  <a:rPr lang="en-US" altLang="ko-KR" sz="1200" dirty="0"/>
                  <a:t>t</a:t>
                </a:r>
                <a:r>
                  <a:rPr lang="ko-KR" altLang="en-US" sz="1200" dirty="0"/>
                  <a:t>의 예측치로 간주할 수 있다</a:t>
                </a:r>
                <a:r>
                  <a:rPr lang="en-US" altLang="ko-KR" sz="1200" dirty="0"/>
                  <a:t>. </a:t>
                </a:r>
                <a:r>
                  <a:rPr lang="ko-KR" altLang="en-US" sz="1200" dirty="0"/>
                  <a:t>  </a:t>
                </a:r>
                <a:endParaRPr lang="en-US" altLang="ko-KR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E4D7C7-3207-479F-9674-F495D4606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902" y="2735270"/>
                <a:ext cx="3832554" cy="830997"/>
              </a:xfrm>
              <a:prstGeom prst="rect">
                <a:avLst/>
              </a:prstGeom>
              <a:blipFill>
                <a:blip r:embed="rId5"/>
                <a:stretch>
                  <a:fillRect t="-2206" r="-159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ED802E-CD66-47A4-BF47-3E9402AAE786}"/>
              </a:ext>
            </a:extLst>
          </p:cNvPr>
          <p:cNvSpPr/>
          <p:nvPr/>
        </p:nvSpPr>
        <p:spPr>
          <a:xfrm>
            <a:off x="8253511" y="1857620"/>
            <a:ext cx="158248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직선모델</a:t>
            </a:r>
            <a:endParaRPr lang="en-US" altLang="ko-KR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96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943250" y="1787674"/>
            <a:ext cx="1880644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제곱 오차 함수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51A208-AF4A-4675-8072-C80D518790B9}"/>
              </a:ext>
            </a:extLst>
          </p:cNvPr>
          <p:cNvSpPr txBox="1"/>
          <p:nvPr/>
        </p:nvSpPr>
        <p:spPr>
          <a:xfrm>
            <a:off x="1033375" y="2475884"/>
            <a:ext cx="3894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데이터에 맞도록 오차 </a:t>
            </a:r>
            <a:r>
              <a:rPr lang="en-US" altLang="ko-KR" sz="1200" dirty="0"/>
              <a:t>J</a:t>
            </a:r>
            <a:r>
              <a:rPr lang="ko-KR" altLang="en-US" sz="1200" dirty="0"/>
              <a:t>를 정의</a:t>
            </a:r>
            <a:endParaRPr lang="en-US" altLang="ko-K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3935DB1-B8C7-4866-B213-D0676E692085}"/>
                  </a:ext>
                </a:extLst>
              </p:cNvPr>
              <p:cNvSpPr/>
              <p:nvPr/>
            </p:nvSpPr>
            <p:spPr>
              <a:xfrm>
                <a:off x="1536629" y="2810911"/>
                <a:ext cx="2220480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3935DB1-B8C7-4866-B213-D0676E692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629" y="2810911"/>
                <a:ext cx="2220480" cy="871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7A55AC-423C-4B9B-91A3-12C52F4D9B5C}"/>
              </a:ext>
            </a:extLst>
          </p:cNvPr>
          <p:cNvSpPr txBox="1"/>
          <p:nvPr/>
        </p:nvSpPr>
        <p:spPr>
          <a:xfrm>
            <a:off x="1033375" y="3836916"/>
            <a:ext cx="389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500" b="1" dirty="0"/>
              <a:t>J</a:t>
            </a:r>
            <a:r>
              <a:rPr lang="ko-KR" altLang="en-US" sz="1500" b="1" dirty="0"/>
              <a:t>는 평균 제곱 오차</a:t>
            </a:r>
            <a:r>
              <a:rPr lang="en-US" altLang="ko-KR" sz="1500" b="1" dirty="0"/>
              <a:t>(mean square error)</a:t>
            </a:r>
            <a:r>
              <a:rPr lang="ko-KR" altLang="en-US" sz="1500" b="1" dirty="0"/>
              <a:t>로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직선과 데이터 점의 차의 제곱의 평균이다</a:t>
            </a:r>
            <a:r>
              <a:rPr lang="en-US" altLang="ko-KR" sz="1500" b="1" dirty="0"/>
              <a:t>.</a:t>
            </a:r>
          </a:p>
          <a:p>
            <a:pPr algn="just"/>
            <a:r>
              <a:rPr lang="en-US" altLang="ko-KR" sz="1500" b="1" dirty="0">
                <a:solidFill>
                  <a:srgbClr val="A3A3A3"/>
                </a:solidFill>
              </a:rPr>
              <a:t>- </a:t>
            </a:r>
            <a:r>
              <a:rPr lang="ko-KR" altLang="en-US" sz="1500" b="1" dirty="0">
                <a:solidFill>
                  <a:srgbClr val="A3A3A3"/>
                </a:solidFill>
              </a:rPr>
              <a:t>이 책에선 오차의 크기가 </a:t>
            </a:r>
            <a:r>
              <a:rPr lang="en-US" altLang="ko-KR" sz="1500" b="1" dirty="0">
                <a:solidFill>
                  <a:srgbClr val="A3A3A3"/>
                </a:solidFill>
              </a:rPr>
              <a:t>N</a:t>
            </a:r>
            <a:r>
              <a:rPr lang="ko-KR" altLang="en-US" sz="1500" b="1" dirty="0">
                <a:solidFill>
                  <a:srgbClr val="A3A3A3"/>
                </a:solidFill>
              </a:rPr>
              <a:t>에</a:t>
            </a:r>
            <a:r>
              <a:rPr lang="en-US" altLang="ko-KR" sz="1500" b="1" dirty="0">
                <a:solidFill>
                  <a:srgbClr val="A3A3A3"/>
                </a:solidFill>
              </a:rPr>
              <a:t> </a:t>
            </a:r>
            <a:r>
              <a:rPr lang="ko-KR" altLang="en-US" sz="1500" b="1" dirty="0">
                <a:solidFill>
                  <a:srgbClr val="A3A3A3"/>
                </a:solidFill>
              </a:rPr>
              <a:t>의존하지 않는 평균 제곱 오차를 사용</a:t>
            </a:r>
            <a:r>
              <a:rPr lang="en-US" altLang="ko-KR" sz="1500" b="1" dirty="0">
                <a:solidFill>
                  <a:srgbClr val="A3A3A3"/>
                </a:solidFill>
              </a:rPr>
              <a:t>.</a:t>
            </a:r>
            <a:r>
              <a:rPr lang="ko-KR" altLang="en-US" sz="1500" b="1" dirty="0">
                <a:solidFill>
                  <a:srgbClr val="A3A3A3"/>
                </a:solidFill>
              </a:rPr>
              <a:t> </a:t>
            </a:r>
            <a:r>
              <a:rPr lang="en-US" altLang="ko-KR" sz="1500" b="1" dirty="0">
                <a:solidFill>
                  <a:srgbClr val="A3A3A3"/>
                </a:solidFill>
              </a:rPr>
              <a:t> </a:t>
            </a:r>
            <a:endParaRPr lang="en-US" altLang="ko-KR" sz="1200" dirty="0">
              <a:solidFill>
                <a:srgbClr val="A3A3A3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41065E-2244-4786-8183-9D32D1DC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444" y="3433737"/>
            <a:ext cx="1676400" cy="304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6A97D2-21B7-4EA8-A24A-3B346B8E5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844" y="2003117"/>
            <a:ext cx="6427475" cy="3045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/>
              <p:nvPr/>
            </p:nvSpPr>
            <p:spPr>
              <a:xfrm>
                <a:off x="7461180" y="5169808"/>
                <a:ext cx="400026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500" b="1" dirty="0"/>
                  <a:t> 이 결정하면 그에 대한 평균 제곱 오차</a:t>
                </a:r>
                <a:r>
                  <a:rPr lang="en-US" altLang="ko-KR" sz="1500" b="1" dirty="0"/>
                  <a:t> J</a:t>
                </a:r>
                <a:r>
                  <a:rPr lang="ko-KR" altLang="en-US" sz="1500" b="1" dirty="0"/>
                  <a:t>를 계산 할 수 있다</a:t>
                </a:r>
                <a:r>
                  <a:rPr lang="en-US" altLang="ko-KR" sz="1500" b="1" dirty="0"/>
                  <a:t>. </a:t>
                </a:r>
                <a:r>
                  <a:rPr lang="ko-KR" altLang="en-US" sz="1500" b="1" dirty="0"/>
                  <a:t>직선이 데이터에 멀거나 가까워서 </a:t>
                </a:r>
                <a:r>
                  <a:rPr lang="en-US" altLang="ko-KR" sz="1500" b="1" dirty="0"/>
                  <a:t>J</a:t>
                </a:r>
                <a:r>
                  <a:rPr lang="ko-KR" altLang="en-US" sz="1500" b="1" dirty="0"/>
                  <a:t>가 크고 작은 값을 가지지만</a:t>
                </a:r>
                <a:r>
                  <a:rPr lang="en-US" altLang="ko-KR" sz="1500" b="1" dirty="0"/>
                  <a:t>, </a:t>
                </a:r>
              </a:p>
              <a:p>
                <a:pPr algn="just"/>
                <a:r>
                  <a:rPr lang="ko-KR" altLang="en-US" sz="1500" b="1" u="sng" dirty="0"/>
                  <a:t>데이터가 직선 상에 나란히 있지 않기 때문에 </a:t>
                </a:r>
                <a:r>
                  <a:rPr lang="en-US" altLang="ko-KR" sz="1500" b="1" u="sng" dirty="0"/>
                  <a:t>J</a:t>
                </a:r>
                <a:r>
                  <a:rPr lang="ko-KR" altLang="en-US" sz="1500" b="1" u="sng" dirty="0"/>
                  <a:t>가 완전히 </a:t>
                </a:r>
                <a:r>
                  <a:rPr lang="en-US" altLang="ko-KR" sz="1500" b="1" u="sng" dirty="0"/>
                  <a:t>0</a:t>
                </a:r>
                <a:r>
                  <a:rPr lang="ko-KR" altLang="en-US" sz="1500" b="1" u="sng" dirty="0"/>
                  <a:t>이 되지는 않을 것이다</a:t>
                </a:r>
                <a:r>
                  <a:rPr lang="en-US" altLang="ko-KR" sz="1500" b="1" u="sng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180" y="5169808"/>
                <a:ext cx="4000264" cy="1261884"/>
              </a:xfrm>
              <a:prstGeom prst="rect">
                <a:avLst/>
              </a:prstGeom>
              <a:blipFill>
                <a:blip r:embed="rId5"/>
                <a:stretch>
                  <a:fillRect l="-610" r="-610" b="-53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55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1886</Words>
  <Application>Microsoft Office PowerPoint</Application>
  <PresentationFormat>와이드스크린</PresentationFormat>
  <Paragraphs>274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Cambria Math</vt:lpstr>
      <vt:lpstr>Century Schoolbook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장은수</cp:lastModifiedBy>
  <cp:revision>55</cp:revision>
  <dcterms:created xsi:type="dcterms:W3CDTF">2017-11-16T07:55:22Z</dcterms:created>
  <dcterms:modified xsi:type="dcterms:W3CDTF">2019-01-02T04:47:27Z</dcterms:modified>
</cp:coreProperties>
</file>